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charts/chart3.xml" ContentType="application/vnd.openxmlformats-officedocument.drawingml.chart+xml"/>
  <Default Extension="xlsx" ContentType="application/vnd.openxmlformats-officedocument.spreadsheetml.sheet"/>
  <Override PartName="/ppt/charts/chart5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50"/>
  </p:notesMasterIdLst>
  <p:sldIdLst>
    <p:sldId id="256" r:id="rId3"/>
    <p:sldId id="257" r:id="rId4"/>
    <p:sldId id="259" r:id="rId5"/>
    <p:sldId id="261" r:id="rId6"/>
    <p:sldId id="269" r:id="rId7"/>
    <p:sldId id="341" r:id="rId8"/>
    <p:sldId id="270" r:id="rId9"/>
    <p:sldId id="285" r:id="rId10"/>
    <p:sldId id="309" r:id="rId11"/>
    <p:sldId id="316" r:id="rId12"/>
    <p:sldId id="342" r:id="rId13"/>
    <p:sldId id="311" r:id="rId14"/>
    <p:sldId id="320" r:id="rId15"/>
    <p:sldId id="313" r:id="rId16"/>
    <p:sldId id="317" r:id="rId17"/>
    <p:sldId id="318" r:id="rId18"/>
    <p:sldId id="310" r:id="rId19"/>
    <p:sldId id="343" r:id="rId20"/>
    <p:sldId id="276" r:id="rId21"/>
    <p:sldId id="319" r:id="rId22"/>
    <p:sldId id="344" r:id="rId23"/>
    <p:sldId id="280" r:id="rId24"/>
    <p:sldId id="286" r:id="rId25"/>
    <p:sldId id="345" r:id="rId26"/>
    <p:sldId id="289" r:id="rId27"/>
    <p:sldId id="29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4" r:id="rId41"/>
    <p:sldId id="335" r:id="rId42"/>
    <p:sldId id="336" r:id="rId43"/>
    <p:sldId id="337" r:id="rId44"/>
    <p:sldId id="338" r:id="rId45"/>
    <p:sldId id="339" r:id="rId46"/>
    <p:sldId id="292" r:id="rId47"/>
    <p:sldId id="291" r:id="rId48"/>
    <p:sldId id="293" r:id="rId4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859" autoAdjust="0"/>
    <p:restoredTop sz="94717" autoAdjust="0"/>
  </p:normalViewPr>
  <p:slideViewPr>
    <p:cSldViewPr>
      <p:cViewPr varScale="1">
        <p:scale>
          <a:sx n="101" d="100"/>
          <a:sy n="101" d="100"/>
        </p:scale>
        <p:origin x="-102" y="-1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\Desktop\Classeur3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\Desktop\Classeur3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1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ad\Desktop\Classeur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Feuil1!$H$8</c:f>
              <c:strCache>
                <c:ptCount val="1"/>
                <c:pt idx="0">
                  <c:v>REALISATIONS GLOBALES </c:v>
                </c:pt>
              </c:strCache>
            </c:strRef>
          </c:tx>
          <c:cat>
            <c:strRef>
              <c:f>Feuil1!$C$9:$C$22</c:f>
              <c:strCache>
                <c:ptCount val="14"/>
                <c:pt idx="1">
                  <c:v>MAHIMA AKWA</c:v>
                </c:pt>
                <c:pt idx="2">
                  <c:v>SANTA LUCIA CICAM </c:v>
                </c:pt>
                <c:pt idx="3">
                  <c:v>CASINO </c:v>
                </c:pt>
                <c:pt idx="4">
                  <c:v>SPAR BONABERI</c:v>
                </c:pt>
                <c:pt idx="5">
                  <c:v>SUPER U BSSADI </c:v>
                </c:pt>
                <c:pt idx="6">
                  <c:v>SANTA LUCIA BONABERI </c:v>
                </c:pt>
                <c:pt idx="7">
                  <c:v>MAHIMA BONAMOUSSADI</c:v>
                </c:pt>
                <c:pt idx="8">
                  <c:v>SUPER U BALI</c:v>
                </c:pt>
                <c:pt idx="9">
                  <c:v>SAKER BEEDI</c:v>
                </c:pt>
                <c:pt idx="10">
                  <c:v>CARREFOUR BSSADI</c:v>
                </c:pt>
                <c:pt idx="11">
                  <c:v>SANTA LUCIA BSSADI</c:v>
                </c:pt>
                <c:pt idx="12">
                  <c:v>SPAR ATRIUM BONANJO </c:v>
                </c:pt>
                <c:pt idx="13">
                  <c:v>SAKER NDOKOTI</c:v>
                </c:pt>
              </c:strCache>
            </c:strRef>
          </c:cat>
          <c:val>
            <c:numRef>
              <c:f>Feuil1!$H$9:$H$22</c:f>
              <c:numCache>
                <c:formatCode>General</c:formatCode>
                <c:ptCount val="14"/>
                <c:pt idx="1">
                  <c:v>179</c:v>
                </c:pt>
                <c:pt idx="2">
                  <c:v>419</c:v>
                </c:pt>
                <c:pt idx="3">
                  <c:v>172</c:v>
                </c:pt>
                <c:pt idx="4">
                  <c:v>228</c:v>
                </c:pt>
                <c:pt idx="5">
                  <c:v>819</c:v>
                </c:pt>
                <c:pt idx="6">
                  <c:v>459</c:v>
                </c:pt>
                <c:pt idx="7">
                  <c:v>163</c:v>
                </c:pt>
                <c:pt idx="8">
                  <c:v>633</c:v>
                </c:pt>
                <c:pt idx="9">
                  <c:v>193</c:v>
                </c:pt>
                <c:pt idx="10">
                  <c:v>968</c:v>
                </c:pt>
                <c:pt idx="11">
                  <c:v>437</c:v>
                </c:pt>
                <c:pt idx="12">
                  <c:v>328</c:v>
                </c:pt>
                <c:pt idx="13">
                  <c:v>216</c:v>
                </c:pt>
              </c:numCache>
            </c:numRef>
          </c:val>
        </c:ser>
        <c:ser>
          <c:idx val="1"/>
          <c:order val="1"/>
          <c:tx>
            <c:strRef>
              <c:f>Feuil1!$I$8</c:f>
              <c:strCache>
                <c:ptCount val="1"/>
                <c:pt idx="0">
                  <c:v>OBJECTIFS </c:v>
                </c:pt>
              </c:strCache>
            </c:strRef>
          </c:tx>
          <c:cat>
            <c:strRef>
              <c:f>Feuil1!$C$9:$C$22</c:f>
              <c:strCache>
                <c:ptCount val="14"/>
                <c:pt idx="1">
                  <c:v>MAHIMA AKWA</c:v>
                </c:pt>
                <c:pt idx="2">
                  <c:v>SANTA LUCIA CICAM </c:v>
                </c:pt>
                <c:pt idx="3">
                  <c:v>CASINO </c:v>
                </c:pt>
                <c:pt idx="4">
                  <c:v>SPAR BONABERI</c:v>
                </c:pt>
                <c:pt idx="5">
                  <c:v>SUPER U BSSADI </c:v>
                </c:pt>
                <c:pt idx="6">
                  <c:v>SANTA LUCIA BONABERI </c:v>
                </c:pt>
                <c:pt idx="7">
                  <c:v>MAHIMA BONAMOUSSADI</c:v>
                </c:pt>
                <c:pt idx="8">
                  <c:v>SUPER U BALI</c:v>
                </c:pt>
                <c:pt idx="9">
                  <c:v>SAKER BEEDI</c:v>
                </c:pt>
                <c:pt idx="10">
                  <c:v>CARREFOUR BSSADI</c:v>
                </c:pt>
                <c:pt idx="11">
                  <c:v>SANTA LUCIA BSSADI</c:v>
                </c:pt>
                <c:pt idx="12">
                  <c:v>SPAR ATRIUM BONANJO </c:v>
                </c:pt>
                <c:pt idx="13">
                  <c:v>SAKER NDOKOTI</c:v>
                </c:pt>
              </c:strCache>
            </c:strRef>
          </c:cat>
          <c:val>
            <c:numRef>
              <c:f>Feuil1!$I$9:$I$22</c:f>
              <c:numCache>
                <c:formatCode>General</c:formatCode>
                <c:ptCount val="14"/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  <c:pt idx="4">
                  <c:v>300</c:v>
                </c:pt>
                <c:pt idx="5">
                  <c:v>600</c:v>
                </c:pt>
                <c:pt idx="6">
                  <c:v>300</c:v>
                </c:pt>
                <c:pt idx="7">
                  <c:v>300</c:v>
                </c:pt>
                <c:pt idx="8">
                  <c:v>600</c:v>
                </c:pt>
                <c:pt idx="9">
                  <c:v>250</c:v>
                </c:pt>
                <c:pt idx="10">
                  <c:v>600</c:v>
                </c:pt>
                <c:pt idx="11">
                  <c:v>350</c:v>
                </c:pt>
                <c:pt idx="12">
                  <c:v>300</c:v>
                </c:pt>
                <c:pt idx="13">
                  <c:v>300</c:v>
                </c:pt>
              </c:numCache>
            </c:numRef>
          </c:val>
        </c:ser>
        <c:shape val="box"/>
        <c:axId val="193840640"/>
        <c:axId val="187073280"/>
        <c:axId val="0"/>
      </c:bar3DChart>
      <c:catAx>
        <c:axId val="193840640"/>
        <c:scaling>
          <c:orientation val="minMax"/>
        </c:scaling>
        <c:axPos val="b"/>
        <c:numFmt formatCode="General" sourceLinked="0"/>
        <c:tickLblPos val="nextTo"/>
        <c:crossAx val="187073280"/>
        <c:crosses val="autoZero"/>
        <c:auto val="1"/>
        <c:lblAlgn val="ctr"/>
        <c:lblOffset val="100"/>
      </c:catAx>
      <c:valAx>
        <c:axId val="187073280"/>
        <c:scaling>
          <c:orientation val="minMax"/>
        </c:scaling>
        <c:axPos val="l"/>
        <c:majorGridlines/>
        <c:numFmt formatCode="General" sourceLinked="1"/>
        <c:tickLblPos val="nextTo"/>
        <c:crossAx val="193840640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26"/>
  <c:chart>
    <c:title>
      <c:tx>
        <c:rich>
          <a:bodyPr/>
          <a:lstStyle/>
          <a:p>
            <a:pPr>
              <a:defRPr/>
            </a:pPr>
            <a:r>
              <a:rPr lang="fr-FR"/>
              <a:t>Diagramme circulaire des ventes/variété</a:t>
            </a:r>
          </a:p>
        </c:rich>
      </c:tx>
      <c:layout/>
    </c:title>
    <c:plotArea>
      <c:layout/>
      <c:pieChart>
        <c:varyColors val="1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800" b="1"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Percent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[Classeur1]Feuil1!$A$34,[Classeur1]Feuil1!$B$34,[Classeur1]Feuil1!$C$34</c:f>
              <c:strCache>
                <c:ptCount val="3"/>
                <c:pt idx="0">
                  <c:v>Classique </c:v>
                </c:pt>
                <c:pt idx="1">
                  <c:v>Light </c:v>
                </c:pt>
                <c:pt idx="2">
                  <c:v>24Portions </c:v>
                </c:pt>
              </c:strCache>
            </c:strRef>
          </c:cat>
          <c:val>
            <c:numRef>
              <c:f>[Classeur1]Feuil1!$A$35,[Classeur1]Feuil1!$B$35,[Classeur1]Feuil1!$C$35</c:f>
              <c:numCache>
                <c:formatCode>General</c:formatCode>
                <c:ptCount val="3"/>
                <c:pt idx="0">
                  <c:v>4465</c:v>
                </c:pt>
                <c:pt idx="1">
                  <c:v>360</c:v>
                </c:pt>
                <c:pt idx="2">
                  <c:v>389</c:v>
                </c:pt>
              </c:numCache>
            </c:numRef>
          </c:val>
        </c:ser>
        <c:ser>
          <c:idx val="1"/>
          <c:order val="1"/>
          <c:dLbls>
            <c:spPr>
              <a:noFill/>
              <a:ln>
                <a:noFill/>
              </a:ln>
              <a:effectLst/>
            </c:spPr>
            <c:showPercent val="1"/>
            <c:extLst>
              <c:ext xmlns:c15="http://schemas.microsoft.com/office/drawing/2012/chart" uri="{CE6537A1-D6FC-4f65-9D91-7224C49458BB}"/>
            </c:extLst>
          </c:dLbls>
          <c:cat>
            <c:strRef>
              <c:f>[Classeur1]Feuil1!$A$34,[Classeur1]Feuil1!$B$34,[Classeur1]Feuil1!$C$34</c:f>
              <c:strCache>
                <c:ptCount val="3"/>
                <c:pt idx="0">
                  <c:v>Classique </c:v>
                </c:pt>
                <c:pt idx="1">
                  <c:v>Light </c:v>
                </c:pt>
                <c:pt idx="2">
                  <c:v>24Portions </c:v>
                </c:pt>
              </c:strCache>
            </c:strRef>
          </c:cat>
          <c:val>
            <c:numRef>
              <c:f>[Classeur1]Feuil1!$A$36,[Classeur1]Feuil1!$B$36,[Classeur1]Feuil1!$C$36</c:f>
              <c:numCache>
                <c:formatCode>0.00%</c:formatCode>
                <c:ptCount val="3"/>
                <c:pt idx="0">
                  <c:v>0.85634829305715454</c:v>
                </c:pt>
                <c:pt idx="1">
                  <c:v>6.9044879171461446E-2</c:v>
                </c:pt>
                <c:pt idx="2">
                  <c:v>7.4606827771384734E-2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t"/>
      <c:layout/>
    </c:legend>
    <c:plotVisOnly val="1"/>
    <c:dispBlanksAs val="zero"/>
  </c:chart>
  <c:txPr>
    <a:bodyPr/>
    <a:lstStyle/>
    <a:p>
      <a:pPr>
        <a:defRPr sz="1400"/>
      </a:pPr>
      <a:endParaRPr lang="fr-FR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title>
      <c:layout/>
    </c:title>
    <c:plotArea>
      <c:layout/>
      <c:lineChart>
        <c:grouping val="standard"/>
        <c:ser>
          <c:idx val="0"/>
          <c:order val="0"/>
          <c:tx>
            <c:strRef>
              <c:f>Feuil1!$E$23</c:f>
              <c:strCache>
                <c:ptCount val="1"/>
                <c:pt idx="0">
                  <c:v>Douala </c:v>
                </c:pt>
              </c:strCache>
            </c:strRef>
          </c:tx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[Classeur3.xlsx]Feuil1!$F$22,[Classeur3.xlsx]Feuil1!$G$22</c:f>
              <c:strCache>
                <c:ptCount val="2"/>
                <c:pt idx="0">
                  <c:v>Week 1 </c:v>
                </c:pt>
                <c:pt idx="1">
                  <c:v>Week 2 </c:v>
                </c:pt>
              </c:strCache>
            </c:strRef>
          </c:cat>
          <c:val>
            <c:numRef>
              <c:f>[Classeur3.xlsx]Feuil1!$F$23,[Classeur3.xlsx]Feuil1!$G$23</c:f>
              <c:numCache>
                <c:formatCode>0.00%</c:formatCode>
                <c:ptCount val="2"/>
                <c:pt idx="0">
                  <c:v>0.99160000000000004</c:v>
                </c:pt>
                <c:pt idx="1">
                  <c:v>1.0863</c:v>
                </c:pt>
              </c:numCache>
            </c:numRef>
          </c:val>
        </c:ser>
        <c:dLbls>
          <c:showVal val="1"/>
        </c:dLbls>
        <c:marker val="1"/>
        <c:axId val="187260288"/>
        <c:axId val="187262080"/>
      </c:lineChart>
      <c:catAx>
        <c:axId val="187260288"/>
        <c:scaling>
          <c:orientation val="minMax"/>
        </c:scaling>
        <c:axPos val="b"/>
        <c:numFmt formatCode="General" sourceLinked="0"/>
        <c:majorTickMark val="none"/>
        <c:tickLblPos val="nextTo"/>
        <c:crossAx val="187262080"/>
        <c:crosses val="autoZero"/>
        <c:auto val="1"/>
        <c:lblAlgn val="ctr"/>
        <c:lblOffset val="100"/>
      </c:catAx>
      <c:valAx>
        <c:axId val="187262080"/>
        <c:scaling>
          <c:orientation val="minMax"/>
        </c:scaling>
        <c:axPos val="l"/>
        <c:majorGridlines/>
        <c:numFmt formatCode="0.00%" sourceLinked="1"/>
        <c:majorTickMark val="none"/>
        <c:tickLblPos val="nextTo"/>
        <c:crossAx val="187260288"/>
        <c:crosses val="autoZero"/>
        <c:crossBetween val="between"/>
      </c:valAx>
    </c:plotArea>
    <c:legend>
      <c:legendPos val="r"/>
      <c:layout/>
    </c:legend>
    <c:plotVisOnly val="1"/>
    <c:dispBlanksAs val="gap"/>
  </c:chart>
  <c:txPr>
    <a:bodyPr/>
    <a:lstStyle/>
    <a:p>
      <a:pPr>
        <a:defRPr sz="1200"/>
      </a:pPr>
      <a:endParaRPr lang="fr-FR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Feuil3!$G$3</c:f>
              <c:strCache>
                <c:ptCount val="1"/>
                <c:pt idx="0">
                  <c:v>REALISATIONS GLOBALES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cat>
            <c:strRef>
              <c:f>Feuil3!$B$4:$B$18</c:f>
              <c:strCache>
                <c:ptCount val="15"/>
                <c:pt idx="1">
                  <c:v>MAHIMA CENTRE </c:v>
                </c:pt>
                <c:pt idx="2">
                  <c:v>CASINO  BASTO </c:v>
                </c:pt>
                <c:pt idx="3">
                  <c:v>DOVV MENDONG </c:v>
                </c:pt>
                <c:pt idx="4">
                  <c:v>SANTA LUCIA NGOUSSO </c:v>
                </c:pt>
                <c:pt idx="5">
                  <c:v>SANTA LUCIA MOKOLO </c:v>
                </c:pt>
                <c:pt idx="6">
                  <c:v>SANTA LUCIA MVAN </c:v>
                </c:pt>
                <c:pt idx="7">
                  <c:v>CASINO CENTRE </c:v>
                </c:pt>
                <c:pt idx="8">
                  <c:v>DOVV BASTOS </c:v>
                </c:pt>
                <c:pt idx="9">
                  <c:v>MAHIMA CORON </c:v>
                </c:pt>
                <c:pt idx="10">
                  <c:v>SANTA LUCIA NKOABANG </c:v>
                </c:pt>
                <c:pt idx="11">
                  <c:v>MAHIMA ELIG ESSONO </c:v>
                </c:pt>
                <c:pt idx="12">
                  <c:v>DOVV ESSOS </c:v>
                </c:pt>
                <c:pt idx="13">
                  <c:v>SANTA LUCIA KONDEGUI </c:v>
                </c:pt>
                <c:pt idx="14">
                  <c:v>SANTA LUCIA ESSOS</c:v>
                </c:pt>
              </c:strCache>
            </c:strRef>
          </c:cat>
          <c:val>
            <c:numRef>
              <c:f>Feuil3!$G$4:$G$18</c:f>
              <c:numCache>
                <c:formatCode>General</c:formatCode>
                <c:ptCount val="15"/>
                <c:pt idx="1">
                  <c:v>984</c:v>
                </c:pt>
                <c:pt idx="2">
                  <c:v>263</c:v>
                </c:pt>
                <c:pt idx="3">
                  <c:v>203</c:v>
                </c:pt>
                <c:pt idx="4">
                  <c:v>247</c:v>
                </c:pt>
                <c:pt idx="5">
                  <c:v>319</c:v>
                </c:pt>
                <c:pt idx="6">
                  <c:v>326</c:v>
                </c:pt>
                <c:pt idx="7">
                  <c:v>734</c:v>
                </c:pt>
                <c:pt idx="8">
                  <c:v>489</c:v>
                </c:pt>
                <c:pt idx="9">
                  <c:v>211</c:v>
                </c:pt>
                <c:pt idx="10">
                  <c:v>81</c:v>
                </c:pt>
                <c:pt idx="11">
                  <c:v>208</c:v>
                </c:pt>
                <c:pt idx="12">
                  <c:v>263</c:v>
                </c:pt>
                <c:pt idx="13">
                  <c:v>434</c:v>
                </c:pt>
                <c:pt idx="14">
                  <c:v>805</c:v>
                </c:pt>
              </c:numCache>
            </c:numRef>
          </c:val>
        </c:ser>
        <c:ser>
          <c:idx val="1"/>
          <c:order val="1"/>
          <c:tx>
            <c:strRef>
              <c:f>Feuil3!$H$3</c:f>
              <c:strCache>
                <c:ptCount val="1"/>
                <c:pt idx="0">
                  <c:v>OBJECTIFS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cat>
            <c:strRef>
              <c:f>Feuil3!$B$4:$B$18</c:f>
              <c:strCache>
                <c:ptCount val="15"/>
                <c:pt idx="1">
                  <c:v>MAHIMA CENTRE </c:v>
                </c:pt>
                <c:pt idx="2">
                  <c:v>CASINO  BASTO </c:v>
                </c:pt>
                <c:pt idx="3">
                  <c:v>DOVV MENDONG </c:v>
                </c:pt>
                <c:pt idx="4">
                  <c:v>SANTA LUCIA NGOUSSO </c:v>
                </c:pt>
                <c:pt idx="5">
                  <c:v>SANTA LUCIA MOKOLO </c:v>
                </c:pt>
                <c:pt idx="6">
                  <c:v>SANTA LUCIA MVAN </c:v>
                </c:pt>
                <c:pt idx="7">
                  <c:v>CASINO CENTRE </c:v>
                </c:pt>
                <c:pt idx="8">
                  <c:v>DOVV BASTOS </c:v>
                </c:pt>
                <c:pt idx="9">
                  <c:v>MAHIMA CORON </c:v>
                </c:pt>
                <c:pt idx="10">
                  <c:v>SANTA LUCIA NKOABANG </c:v>
                </c:pt>
                <c:pt idx="11">
                  <c:v>MAHIMA ELIG ESSONO </c:v>
                </c:pt>
                <c:pt idx="12">
                  <c:v>DOVV ESSOS </c:v>
                </c:pt>
                <c:pt idx="13">
                  <c:v>SANTA LUCIA KONDEGUI </c:v>
                </c:pt>
                <c:pt idx="14">
                  <c:v>SANTA LUCIA ESSOS</c:v>
                </c:pt>
              </c:strCache>
            </c:strRef>
          </c:cat>
          <c:val>
            <c:numRef>
              <c:f>Feuil3!$H$4:$H$18</c:f>
              <c:numCache>
                <c:formatCode>General</c:formatCode>
                <c:ptCount val="15"/>
                <c:pt idx="1">
                  <c:v>300</c:v>
                </c:pt>
                <c:pt idx="2">
                  <c:v>200</c:v>
                </c:pt>
                <c:pt idx="3">
                  <c:v>150</c:v>
                </c:pt>
                <c:pt idx="4">
                  <c:v>250</c:v>
                </c:pt>
                <c:pt idx="5">
                  <c:v>300</c:v>
                </c:pt>
                <c:pt idx="6">
                  <c:v>300</c:v>
                </c:pt>
                <c:pt idx="7">
                  <c:v>250</c:v>
                </c:pt>
                <c:pt idx="8">
                  <c:v>250</c:v>
                </c:pt>
                <c:pt idx="9">
                  <c:v>250</c:v>
                </c:pt>
                <c:pt idx="10">
                  <c:v>50</c:v>
                </c:pt>
                <c:pt idx="11">
                  <c:v>250</c:v>
                </c:pt>
                <c:pt idx="12">
                  <c:v>150</c:v>
                </c:pt>
                <c:pt idx="13">
                  <c:v>250</c:v>
                </c:pt>
                <c:pt idx="14">
                  <c:v>250</c:v>
                </c:pt>
              </c:numCache>
            </c:numRef>
          </c:val>
        </c:ser>
        <c:gapWidth val="100"/>
        <c:overlap val="-24"/>
        <c:axId val="220049792"/>
        <c:axId val="220057984"/>
      </c:barChart>
      <c:catAx>
        <c:axId val="220049792"/>
        <c:scaling>
          <c:orientation val="minMax"/>
        </c:scaling>
        <c:axPos val="b"/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057984"/>
        <c:crosses val="autoZero"/>
        <c:auto val="1"/>
        <c:lblAlgn val="ctr"/>
        <c:lblOffset val="100"/>
      </c:catAx>
      <c:valAx>
        <c:axId val="220057984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220049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chart>
    <c:title>
      <c:layout/>
    </c:title>
    <c:plotArea>
      <c:layout/>
      <c:lineChart>
        <c:grouping val="standard"/>
        <c:ser>
          <c:idx val="0"/>
          <c:order val="0"/>
          <c:tx>
            <c:strRef>
              <c:f>Feuil1!$C$11</c:f>
              <c:strCache>
                <c:ptCount val="1"/>
                <c:pt idx="0">
                  <c:v>Yaoundé</c:v>
                </c:pt>
              </c:strCache>
            </c:strRef>
          </c:tx>
          <c:marker>
            <c:symbol val="none"/>
          </c:marker>
          <c:dLbls>
            <c:showVal val="1"/>
          </c:dLbls>
          <c:cat>
            <c:strRef>
              <c:f>[Classeur1]Feuil1!$D$10,[Classeur1]Feuil1!$E$10</c:f>
              <c:strCache>
                <c:ptCount val="2"/>
                <c:pt idx="0">
                  <c:v>Week 1 </c:v>
                </c:pt>
                <c:pt idx="1">
                  <c:v>Week 2 </c:v>
                </c:pt>
              </c:strCache>
            </c:strRef>
          </c:cat>
          <c:val>
            <c:numRef>
              <c:f>[Classeur1]Feuil1!$D$11,[Classeur1]Feuil1!$E$11</c:f>
              <c:numCache>
                <c:formatCode>0.00%</c:formatCode>
                <c:ptCount val="2"/>
                <c:pt idx="0">
                  <c:v>1.0674999999999992</c:v>
                </c:pt>
                <c:pt idx="1">
                  <c:v>1.7396999999999994</c:v>
                </c:pt>
              </c:numCache>
            </c:numRef>
          </c:val>
        </c:ser>
        <c:dLbls>
          <c:showVal val="1"/>
        </c:dLbls>
        <c:marker val="1"/>
        <c:axId val="170994688"/>
        <c:axId val="170996480"/>
      </c:lineChart>
      <c:catAx>
        <c:axId val="170994688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sz="1200"/>
            </a:pPr>
            <a:endParaRPr lang="fr-FR"/>
          </a:p>
        </c:txPr>
        <c:crossAx val="170996480"/>
        <c:crosses val="autoZero"/>
        <c:auto val="1"/>
        <c:lblAlgn val="ctr"/>
        <c:lblOffset val="100"/>
      </c:catAx>
      <c:valAx>
        <c:axId val="170996480"/>
        <c:scaling>
          <c:orientation val="minMax"/>
        </c:scaling>
        <c:axPos val="l"/>
        <c:majorGridlines/>
        <c:numFmt formatCode="0.00%" sourceLinked="1"/>
        <c:majorTickMark val="none"/>
        <c:tickLblPos val="nextTo"/>
        <c:crossAx val="170994688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050"/>
          </a:pPr>
          <a:endParaRPr lang="fr-FR"/>
        </a:p>
      </c:txPr>
    </c:legend>
    <c:plotVisOnly val="1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chart>
    <c:autoTitleDeleted val="1"/>
    <c:plotArea>
      <c:layout/>
      <c:lineChart>
        <c:grouping val="standard"/>
        <c:ser>
          <c:idx val="0"/>
          <c:order val="0"/>
          <c:tx>
            <c:strRef>
              <c:f>Feuil1!$E$23</c:f>
              <c:strCache>
                <c:ptCount val="1"/>
                <c:pt idx="0">
                  <c:v>Douala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8.24470879988769E-2"/>
                  <c:y val="3.1604717066236153E-2"/>
                </c:manualLayout>
              </c:layout>
              <c:showVal val="1"/>
            </c:dLbl>
            <c:txPr>
              <a:bodyPr/>
              <a:lstStyle/>
              <a:p>
                <a:pPr>
                  <a:defRPr sz="1200" b="1">
                    <a:solidFill>
                      <a:schemeClr val="tx2">
                        <a:lumMod val="60000"/>
                        <a:lumOff val="40000"/>
                      </a:schemeClr>
                    </a:solidFill>
                  </a:defRPr>
                </a:pPr>
                <a:endParaRPr lang="fr-FR"/>
              </a:p>
            </c:txPr>
            <c:showVal val="1"/>
          </c:dLbls>
          <c:cat>
            <c:strRef>
              <c:f>[Classeur3.xlsx]Feuil1!$F$22,[Classeur3.xlsx]Feuil1!$G$22</c:f>
              <c:strCache>
                <c:ptCount val="2"/>
                <c:pt idx="0">
                  <c:v>Week 1 </c:v>
                </c:pt>
                <c:pt idx="1">
                  <c:v>Week 2 </c:v>
                </c:pt>
              </c:strCache>
            </c:strRef>
          </c:cat>
          <c:val>
            <c:numRef>
              <c:f>[Classeur3.xlsx]Feuil1!$F$23,[Classeur3.xlsx]Feuil1!$G$23</c:f>
              <c:numCache>
                <c:formatCode>0.00%</c:formatCode>
                <c:ptCount val="2"/>
                <c:pt idx="0">
                  <c:v>0.99160000000000004</c:v>
                </c:pt>
                <c:pt idx="1">
                  <c:v>1.0863</c:v>
                </c:pt>
              </c:numCache>
            </c:numRef>
          </c:val>
        </c:ser>
        <c:ser>
          <c:idx val="1"/>
          <c:order val="1"/>
          <c:tx>
            <c:strRef>
              <c:f>Feuil1!$E$24</c:f>
              <c:strCache>
                <c:ptCount val="1"/>
                <c:pt idx="0">
                  <c:v>Yaoundé 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0.12624710349828028"/>
                  <c:y val="-3.1604717066236153E-2"/>
                </c:manualLayout>
              </c:layout>
              <c:showVal val="1"/>
            </c:dLbl>
            <c:txPr>
              <a:bodyPr/>
              <a:lstStyle/>
              <a:p>
                <a:pPr>
                  <a:defRPr sz="1200" b="1">
                    <a:solidFill>
                      <a:schemeClr val="accent2"/>
                    </a:solidFill>
                  </a:defRPr>
                </a:pPr>
                <a:endParaRPr lang="fr-FR"/>
              </a:p>
            </c:txPr>
            <c:showVal val="1"/>
          </c:dLbls>
          <c:cat>
            <c:strRef>
              <c:f>[Classeur3.xlsx]Feuil1!$F$22,[Classeur3.xlsx]Feuil1!$G$22</c:f>
              <c:strCache>
                <c:ptCount val="2"/>
                <c:pt idx="0">
                  <c:v>Week 1 </c:v>
                </c:pt>
                <c:pt idx="1">
                  <c:v>Week 2 </c:v>
                </c:pt>
              </c:strCache>
            </c:strRef>
          </c:cat>
          <c:val>
            <c:numRef>
              <c:f>[Classeur3.xlsx]Feuil1!$F$24,[Classeur3.xlsx]Feuil1!$G$24</c:f>
              <c:numCache>
                <c:formatCode>0.00%</c:formatCode>
                <c:ptCount val="2"/>
                <c:pt idx="0">
                  <c:v>1.0674999999999992</c:v>
                </c:pt>
                <c:pt idx="1">
                  <c:v>1.7396999999999994</c:v>
                </c:pt>
              </c:numCache>
            </c:numRef>
          </c:val>
        </c:ser>
        <c:dLbls>
          <c:showVal val="1"/>
        </c:dLbls>
        <c:marker val="1"/>
        <c:axId val="187465088"/>
        <c:axId val="187479168"/>
      </c:lineChart>
      <c:catAx>
        <c:axId val="187465088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sz="1400" b="0"/>
            </a:pPr>
            <a:endParaRPr lang="fr-FR"/>
          </a:p>
        </c:txPr>
        <c:crossAx val="187479168"/>
        <c:crosses val="autoZero"/>
        <c:auto val="1"/>
        <c:lblAlgn val="ctr"/>
        <c:lblOffset val="100"/>
      </c:catAx>
      <c:valAx>
        <c:axId val="187479168"/>
        <c:scaling>
          <c:orientation val="minMax"/>
        </c:scaling>
        <c:axPos val="l"/>
        <c:majorGridlines/>
        <c:numFmt formatCode="0.00%" sourceLinked="1"/>
        <c:majorTickMark val="none"/>
        <c:tickLblPos val="nextTo"/>
        <c:txPr>
          <a:bodyPr/>
          <a:lstStyle/>
          <a:p>
            <a:pPr>
              <a:defRPr b="0">
                <a:solidFill>
                  <a:schemeClr val="tx1"/>
                </a:solidFill>
              </a:defRPr>
            </a:pPr>
            <a:endParaRPr lang="fr-FR"/>
          </a:p>
        </c:txPr>
        <c:crossAx val="187465088"/>
        <c:crosses val="autoZero"/>
        <c:crossBetween val="between"/>
      </c:valAx>
    </c:plotArea>
    <c:legend>
      <c:legendPos val="r"/>
      <c:layout/>
    </c:legend>
    <c:plotVisOnly val="1"/>
  </c:chart>
  <c:txPr>
    <a:bodyPr/>
    <a:lstStyle/>
    <a:p>
      <a:pPr>
        <a:defRPr sz="1000"/>
      </a:pPr>
      <a:endParaRPr lang="fr-FR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A4FAC3-2B46-4866-959B-6ED12A499390}" type="doc">
      <dgm:prSet loTypeId="urn:microsoft.com/office/officeart/2005/8/layout/cycle2" loCatId="cycle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8C109CE3-F778-4EB4-A43E-443255A90955}">
      <dgm:prSet phldrT="[Texte]" custT="1"/>
      <dgm:spPr/>
      <dgm:t>
        <a:bodyPr/>
        <a:lstStyle/>
        <a:p>
          <a:r>
            <a:rPr lang="fr-FR" sz="1800" b="1" dirty="0" smtClean="0">
              <a:solidFill>
                <a:schemeClr val="tx1"/>
              </a:solidFill>
            </a:rPr>
            <a:t>Analyse des ventes</a:t>
          </a:r>
          <a:endParaRPr lang="fr-FR" sz="1800" b="1" dirty="0">
            <a:solidFill>
              <a:schemeClr val="tx1"/>
            </a:solidFill>
          </a:endParaRPr>
        </a:p>
      </dgm:t>
    </dgm:pt>
    <dgm:pt modelId="{C2755C86-484A-4EB9-AC34-16D607D0A258}" type="parTrans" cxnId="{B95EE0A9-B2EC-4800-B5BF-81FB38CE5496}">
      <dgm:prSet/>
      <dgm:spPr/>
      <dgm:t>
        <a:bodyPr/>
        <a:lstStyle/>
        <a:p>
          <a:endParaRPr lang="fr-FR"/>
        </a:p>
      </dgm:t>
    </dgm:pt>
    <dgm:pt modelId="{655B7965-83BA-4D12-ADE7-51F617BEC34D}" type="sibTrans" cxnId="{B95EE0A9-B2EC-4800-B5BF-81FB38CE5496}">
      <dgm:prSet/>
      <dgm:spPr/>
      <dgm:t>
        <a:bodyPr/>
        <a:lstStyle/>
        <a:p>
          <a:endParaRPr lang="fr-FR"/>
        </a:p>
      </dgm:t>
    </dgm:pt>
    <dgm:pt modelId="{5ACA0C1F-FAD1-4FDA-AD0A-D418FFCFB4DD}">
      <dgm:prSet phldrT="[Texte]" custT="1"/>
      <dgm:spPr/>
      <dgm:t>
        <a:bodyPr/>
        <a:lstStyle/>
        <a:p>
          <a:r>
            <a:rPr lang="fr-FR" sz="1400" b="1" dirty="0" smtClean="0">
              <a:solidFill>
                <a:schemeClr val="tx1"/>
              </a:solidFill>
            </a:rPr>
            <a:t>Feedback Consommateur et veille concurrentielle</a:t>
          </a:r>
          <a:endParaRPr lang="fr-FR" sz="1400" b="1" dirty="0">
            <a:solidFill>
              <a:schemeClr val="tx1"/>
            </a:solidFill>
          </a:endParaRPr>
        </a:p>
      </dgm:t>
    </dgm:pt>
    <dgm:pt modelId="{F432D684-D960-4210-9A28-5B8A4D9DC87B}" type="parTrans" cxnId="{87313713-9842-43D0-A706-F00DB38F5A51}">
      <dgm:prSet/>
      <dgm:spPr/>
      <dgm:t>
        <a:bodyPr/>
        <a:lstStyle/>
        <a:p>
          <a:endParaRPr lang="fr-FR"/>
        </a:p>
      </dgm:t>
    </dgm:pt>
    <dgm:pt modelId="{870C38AE-7EB1-4FF7-B230-3D4A2519643A}" type="sibTrans" cxnId="{87313713-9842-43D0-A706-F00DB38F5A51}">
      <dgm:prSet/>
      <dgm:spPr/>
      <dgm:t>
        <a:bodyPr/>
        <a:lstStyle/>
        <a:p>
          <a:endParaRPr lang="fr-FR"/>
        </a:p>
      </dgm:t>
    </dgm:pt>
    <dgm:pt modelId="{3B71A086-1735-4503-A3EA-0FC97776E293}">
      <dgm:prSet phldrT="[Texte]" custT="1"/>
      <dgm:spPr/>
      <dgm:t>
        <a:bodyPr/>
        <a:lstStyle/>
        <a:p>
          <a:r>
            <a:rPr lang="fr-FR" sz="1800" b="1" i="0" dirty="0" smtClean="0">
              <a:solidFill>
                <a:schemeClr val="tx1"/>
              </a:solidFill>
            </a:rPr>
            <a:t>Visibilité</a:t>
          </a:r>
        </a:p>
      </dgm:t>
    </dgm:pt>
    <dgm:pt modelId="{B8FB1BFF-5D9C-4E23-8472-A1FABEE1E369}" type="parTrans" cxnId="{67AF6CEB-45BB-43E1-A34A-D41FE9B487DC}">
      <dgm:prSet/>
      <dgm:spPr/>
      <dgm:t>
        <a:bodyPr/>
        <a:lstStyle/>
        <a:p>
          <a:endParaRPr lang="fr-FR"/>
        </a:p>
      </dgm:t>
    </dgm:pt>
    <dgm:pt modelId="{F8D32FF0-A43C-428F-8BDE-5ED30088F5B9}" type="sibTrans" cxnId="{67AF6CEB-45BB-43E1-A34A-D41FE9B487DC}">
      <dgm:prSet/>
      <dgm:spPr/>
      <dgm:t>
        <a:bodyPr/>
        <a:lstStyle/>
        <a:p>
          <a:endParaRPr lang="fr-FR"/>
        </a:p>
      </dgm:t>
    </dgm:pt>
    <dgm:pt modelId="{8038CA0B-08F1-4645-805B-0CC3D2518BCE}">
      <dgm:prSet custT="1"/>
      <dgm:spPr/>
      <dgm:t>
        <a:bodyPr/>
        <a:lstStyle/>
        <a:p>
          <a:r>
            <a:rPr lang="fr-FR" sz="1600" b="1" i="0" dirty="0" smtClean="0">
              <a:solidFill>
                <a:schemeClr val="tx1"/>
              </a:solidFill>
            </a:rPr>
            <a:t>Ce qu’il faut retenir</a:t>
          </a:r>
          <a:endParaRPr lang="fr-FR" sz="1600" b="1" dirty="0">
            <a:solidFill>
              <a:schemeClr val="tx1"/>
            </a:solidFill>
          </a:endParaRPr>
        </a:p>
      </dgm:t>
    </dgm:pt>
    <dgm:pt modelId="{6791436E-EB06-4381-8C0B-B5239A9CAA1A}" type="parTrans" cxnId="{86CEA956-A456-4A5A-8271-D5CEA2583DE2}">
      <dgm:prSet/>
      <dgm:spPr/>
      <dgm:t>
        <a:bodyPr/>
        <a:lstStyle/>
        <a:p>
          <a:endParaRPr lang="fr-FR"/>
        </a:p>
      </dgm:t>
    </dgm:pt>
    <dgm:pt modelId="{04BF74DE-7A89-4801-9D15-D0D4C4AF0611}" type="sibTrans" cxnId="{86CEA956-A456-4A5A-8271-D5CEA2583DE2}">
      <dgm:prSet/>
      <dgm:spPr/>
      <dgm:t>
        <a:bodyPr/>
        <a:lstStyle/>
        <a:p>
          <a:endParaRPr lang="fr-FR"/>
        </a:p>
      </dgm:t>
    </dgm:pt>
    <dgm:pt modelId="{FC910020-2B2F-4CB4-A343-2D14755086E8}" type="pres">
      <dgm:prSet presAssocID="{9EA4FAC3-2B46-4866-959B-6ED12A49939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AD7C2D2-FC9E-4ED9-ABA1-186746222275}" type="pres">
      <dgm:prSet presAssocID="{8C109CE3-F778-4EB4-A43E-443255A9095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33DF08-ACB5-49E4-8033-F6545460A90A}" type="pres">
      <dgm:prSet presAssocID="{655B7965-83BA-4D12-ADE7-51F617BEC34D}" presName="sibTrans" presStyleLbl="sibTrans2D1" presStyleIdx="0" presStyleCnt="4"/>
      <dgm:spPr/>
      <dgm:t>
        <a:bodyPr/>
        <a:lstStyle/>
        <a:p>
          <a:endParaRPr lang="fr-FR"/>
        </a:p>
      </dgm:t>
    </dgm:pt>
    <dgm:pt modelId="{8F096CAE-57CA-427E-807A-D6209B49BFD4}" type="pres">
      <dgm:prSet presAssocID="{655B7965-83BA-4D12-ADE7-51F617BEC34D}" presName="connectorText" presStyleLbl="sibTrans2D1" presStyleIdx="0" presStyleCnt="4"/>
      <dgm:spPr/>
      <dgm:t>
        <a:bodyPr/>
        <a:lstStyle/>
        <a:p>
          <a:endParaRPr lang="fr-FR"/>
        </a:p>
      </dgm:t>
    </dgm:pt>
    <dgm:pt modelId="{0EAE968E-6E92-4FDA-BA2A-9193BB97E869}" type="pres">
      <dgm:prSet presAssocID="{5ACA0C1F-FAD1-4FDA-AD0A-D418FFCFB4D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91E2FEC-5729-4237-B07C-BAA9BB2AC49F}" type="pres">
      <dgm:prSet presAssocID="{870C38AE-7EB1-4FF7-B230-3D4A2519643A}" presName="sibTrans" presStyleLbl="sibTrans2D1" presStyleIdx="1" presStyleCnt="4"/>
      <dgm:spPr/>
      <dgm:t>
        <a:bodyPr/>
        <a:lstStyle/>
        <a:p>
          <a:endParaRPr lang="fr-FR"/>
        </a:p>
      </dgm:t>
    </dgm:pt>
    <dgm:pt modelId="{D06882D5-F80A-4BD6-A51E-AB5FE70916D0}" type="pres">
      <dgm:prSet presAssocID="{870C38AE-7EB1-4FF7-B230-3D4A2519643A}" presName="connectorText" presStyleLbl="sibTrans2D1" presStyleIdx="1" presStyleCnt="4"/>
      <dgm:spPr/>
      <dgm:t>
        <a:bodyPr/>
        <a:lstStyle/>
        <a:p>
          <a:endParaRPr lang="fr-FR"/>
        </a:p>
      </dgm:t>
    </dgm:pt>
    <dgm:pt modelId="{20742A28-7038-43BB-BC28-1AF2557121F5}" type="pres">
      <dgm:prSet presAssocID="{3B71A086-1735-4503-A3EA-0FC97776E293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439CDC-1953-4DA5-9B5F-08C53CCB3CD2}" type="pres">
      <dgm:prSet presAssocID="{F8D32FF0-A43C-428F-8BDE-5ED30088F5B9}" presName="sibTrans" presStyleLbl="sibTrans2D1" presStyleIdx="2" presStyleCnt="4"/>
      <dgm:spPr/>
      <dgm:t>
        <a:bodyPr/>
        <a:lstStyle/>
        <a:p>
          <a:endParaRPr lang="fr-FR"/>
        </a:p>
      </dgm:t>
    </dgm:pt>
    <dgm:pt modelId="{38855F36-5C46-4A22-ACC3-F2703B2AC388}" type="pres">
      <dgm:prSet presAssocID="{F8D32FF0-A43C-428F-8BDE-5ED30088F5B9}" presName="connectorText" presStyleLbl="sibTrans2D1" presStyleIdx="2" presStyleCnt="4"/>
      <dgm:spPr/>
      <dgm:t>
        <a:bodyPr/>
        <a:lstStyle/>
        <a:p>
          <a:endParaRPr lang="fr-FR"/>
        </a:p>
      </dgm:t>
    </dgm:pt>
    <dgm:pt modelId="{6E764DDC-046E-4BBB-B0C7-E708487F212D}" type="pres">
      <dgm:prSet presAssocID="{8038CA0B-08F1-4645-805B-0CC3D2518BCE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D48FAC-7517-49A4-B963-6EBCBE7F47A2}" type="pres">
      <dgm:prSet presAssocID="{04BF74DE-7A89-4801-9D15-D0D4C4AF0611}" presName="sibTrans" presStyleLbl="sibTrans2D1" presStyleIdx="3" presStyleCnt="4"/>
      <dgm:spPr/>
      <dgm:t>
        <a:bodyPr/>
        <a:lstStyle/>
        <a:p>
          <a:endParaRPr lang="fr-FR"/>
        </a:p>
      </dgm:t>
    </dgm:pt>
    <dgm:pt modelId="{7051A300-45C7-40AF-95B0-0EABB1F2ADE7}" type="pres">
      <dgm:prSet presAssocID="{04BF74DE-7A89-4801-9D15-D0D4C4AF0611}" presName="connectorText" presStyleLbl="sibTrans2D1" presStyleIdx="3" presStyleCnt="4"/>
      <dgm:spPr/>
      <dgm:t>
        <a:bodyPr/>
        <a:lstStyle/>
        <a:p>
          <a:endParaRPr lang="fr-FR"/>
        </a:p>
      </dgm:t>
    </dgm:pt>
  </dgm:ptLst>
  <dgm:cxnLst>
    <dgm:cxn modelId="{5900F9E3-FD0A-4515-8258-E6551D9DF7C9}" type="presOf" srcId="{8C109CE3-F778-4EB4-A43E-443255A90955}" destId="{0AD7C2D2-FC9E-4ED9-ABA1-186746222275}" srcOrd="0" destOrd="0" presId="urn:microsoft.com/office/officeart/2005/8/layout/cycle2"/>
    <dgm:cxn modelId="{86CEA956-A456-4A5A-8271-D5CEA2583DE2}" srcId="{9EA4FAC3-2B46-4866-959B-6ED12A499390}" destId="{8038CA0B-08F1-4645-805B-0CC3D2518BCE}" srcOrd="3" destOrd="0" parTransId="{6791436E-EB06-4381-8C0B-B5239A9CAA1A}" sibTransId="{04BF74DE-7A89-4801-9D15-D0D4C4AF0611}"/>
    <dgm:cxn modelId="{87313713-9842-43D0-A706-F00DB38F5A51}" srcId="{9EA4FAC3-2B46-4866-959B-6ED12A499390}" destId="{5ACA0C1F-FAD1-4FDA-AD0A-D418FFCFB4DD}" srcOrd="1" destOrd="0" parTransId="{F432D684-D960-4210-9A28-5B8A4D9DC87B}" sibTransId="{870C38AE-7EB1-4FF7-B230-3D4A2519643A}"/>
    <dgm:cxn modelId="{67AF6CEB-45BB-43E1-A34A-D41FE9B487DC}" srcId="{9EA4FAC3-2B46-4866-959B-6ED12A499390}" destId="{3B71A086-1735-4503-A3EA-0FC97776E293}" srcOrd="2" destOrd="0" parTransId="{B8FB1BFF-5D9C-4E23-8472-A1FABEE1E369}" sibTransId="{F8D32FF0-A43C-428F-8BDE-5ED30088F5B9}"/>
    <dgm:cxn modelId="{7194DB1A-13CA-4F6B-8EAE-775AF5D1AF1E}" type="presOf" srcId="{F8D32FF0-A43C-428F-8BDE-5ED30088F5B9}" destId="{38855F36-5C46-4A22-ACC3-F2703B2AC388}" srcOrd="1" destOrd="0" presId="urn:microsoft.com/office/officeart/2005/8/layout/cycle2"/>
    <dgm:cxn modelId="{B95EE0A9-B2EC-4800-B5BF-81FB38CE5496}" srcId="{9EA4FAC3-2B46-4866-959B-6ED12A499390}" destId="{8C109CE3-F778-4EB4-A43E-443255A90955}" srcOrd="0" destOrd="0" parTransId="{C2755C86-484A-4EB9-AC34-16D607D0A258}" sibTransId="{655B7965-83BA-4D12-ADE7-51F617BEC34D}"/>
    <dgm:cxn modelId="{AA0F9698-FA8C-4358-9CD7-FD8EA20A8812}" type="presOf" srcId="{870C38AE-7EB1-4FF7-B230-3D4A2519643A}" destId="{C91E2FEC-5729-4237-B07C-BAA9BB2AC49F}" srcOrd="0" destOrd="0" presId="urn:microsoft.com/office/officeart/2005/8/layout/cycle2"/>
    <dgm:cxn modelId="{07E79D4B-0B34-4947-B43B-D5DDEF5B5C27}" type="presOf" srcId="{655B7965-83BA-4D12-ADE7-51F617BEC34D}" destId="{1333DF08-ACB5-49E4-8033-F6545460A90A}" srcOrd="0" destOrd="0" presId="urn:microsoft.com/office/officeart/2005/8/layout/cycle2"/>
    <dgm:cxn modelId="{D24A87F9-FA50-4401-B6FC-8F090B74BF31}" type="presOf" srcId="{3B71A086-1735-4503-A3EA-0FC97776E293}" destId="{20742A28-7038-43BB-BC28-1AF2557121F5}" srcOrd="0" destOrd="0" presId="urn:microsoft.com/office/officeart/2005/8/layout/cycle2"/>
    <dgm:cxn modelId="{666FB87D-7928-46B1-82FD-9BC111BD6C57}" type="presOf" srcId="{F8D32FF0-A43C-428F-8BDE-5ED30088F5B9}" destId="{D5439CDC-1953-4DA5-9B5F-08C53CCB3CD2}" srcOrd="0" destOrd="0" presId="urn:microsoft.com/office/officeart/2005/8/layout/cycle2"/>
    <dgm:cxn modelId="{A21DF7B3-075A-43DF-A3D3-D4576FEAC996}" type="presOf" srcId="{9EA4FAC3-2B46-4866-959B-6ED12A499390}" destId="{FC910020-2B2F-4CB4-A343-2D14755086E8}" srcOrd="0" destOrd="0" presId="urn:microsoft.com/office/officeart/2005/8/layout/cycle2"/>
    <dgm:cxn modelId="{97DA2883-FD4C-468D-8046-BA6F75AF8BAE}" type="presOf" srcId="{5ACA0C1F-FAD1-4FDA-AD0A-D418FFCFB4DD}" destId="{0EAE968E-6E92-4FDA-BA2A-9193BB97E869}" srcOrd="0" destOrd="0" presId="urn:microsoft.com/office/officeart/2005/8/layout/cycle2"/>
    <dgm:cxn modelId="{67E71004-6AB2-485C-B20F-C19F42CB1DFC}" type="presOf" srcId="{870C38AE-7EB1-4FF7-B230-3D4A2519643A}" destId="{D06882D5-F80A-4BD6-A51E-AB5FE70916D0}" srcOrd="1" destOrd="0" presId="urn:microsoft.com/office/officeart/2005/8/layout/cycle2"/>
    <dgm:cxn modelId="{1D4148D6-0C6F-42F9-83E7-8DAB7F5A64C7}" type="presOf" srcId="{655B7965-83BA-4D12-ADE7-51F617BEC34D}" destId="{8F096CAE-57CA-427E-807A-D6209B49BFD4}" srcOrd="1" destOrd="0" presId="urn:microsoft.com/office/officeart/2005/8/layout/cycle2"/>
    <dgm:cxn modelId="{EFF970CF-7FE3-49EF-BEA3-AC2F3FA497B9}" type="presOf" srcId="{04BF74DE-7A89-4801-9D15-D0D4C4AF0611}" destId="{03D48FAC-7517-49A4-B963-6EBCBE7F47A2}" srcOrd="0" destOrd="0" presId="urn:microsoft.com/office/officeart/2005/8/layout/cycle2"/>
    <dgm:cxn modelId="{95A344E8-AC3D-4D24-B6F8-D6779A5D3691}" type="presOf" srcId="{8038CA0B-08F1-4645-805B-0CC3D2518BCE}" destId="{6E764DDC-046E-4BBB-B0C7-E708487F212D}" srcOrd="0" destOrd="0" presId="urn:microsoft.com/office/officeart/2005/8/layout/cycle2"/>
    <dgm:cxn modelId="{08025890-5A42-4EB2-9FC8-1FEFA68E2333}" type="presOf" srcId="{04BF74DE-7A89-4801-9D15-D0D4C4AF0611}" destId="{7051A300-45C7-40AF-95B0-0EABB1F2ADE7}" srcOrd="1" destOrd="0" presId="urn:microsoft.com/office/officeart/2005/8/layout/cycle2"/>
    <dgm:cxn modelId="{12B744D7-F5AB-4532-A498-794AE5EE2721}" type="presParOf" srcId="{FC910020-2B2F-4CB4-A343-2D14755086E8}" destId="{0AD7C2D2-FC9E-4ED9-ABA1-186746222275}" srcOrd="0" destOrd="0" presId="urn:microsoft.com/office/officeart/2005/8/layout/cycle2"/>
    <dgm:cxn modelId="{67F2E89B-98F1-47BF-B51C-F40765AB5C9C}" type="presParOf" srcId="{FC910020-2B2F-4CB4-A343-2D14755086E8}" destId="{1333DF08-ACB5-49E4-8033-F6545460A90A}" srcOrd="1" destOrd="0" presId="urn:microsoft.com/office/officeart/2005/8/layout/cycle2"/>
    <dgm:cxn modelId="{F271FF7E-2178-4C1E-94AF-C48ACF4B42EC}" type="presParOf" srcId="{1333DF08-ACB5-49E4-8033-F6545460A90A}" destId="{8F096CAE-57CA-427E-807A-D6209B49BFD4}" srcOrd="0" destOrd="0" presId="urn:microsoft.com/office/officeart/2005/8/layout/cycle2"/>
    <dgm:cxn modelId="{B5795773-9A26-40A2-80CA-3E4BE5B5D82A}" type="presParOf" srcId="{FC910020-2B2F-4CB4-A343-2D14755086E8}" destId="{0EAE968E-6E92-4FDA-BA2A-9193BB97E869}" srcOrd="2" destOrd="0" presId="urn:microsoft.com/office/officeart/2005/8/layout/cycle2"/>
    <dgm:cxn modelId="{2D4C9CBB-4184-4FE8-BCA0-A06BF38F45D5}" type="presParOf" srcId="{FC910020-2B2F-4CB4-A343-2D14755086E8}" destId="{C91E2FEC-5729-4237-B07C-BAA9BB2AC49F}" srcOrd="3" destOrd="0" presId="urn:microsoft.com/office/officeart/2005/8/layout/cycle2"/>
    <dgm:cxn modelId="{F7DC05B8-1A0D-47E8-8B97-FF7D591499F3}" type="presParOf" srcId="{C91E2FEC-5729-4237-B07C-BAA9BB2AC49F}" destId="{D06882D5-F80A-4BD6-A51E-AB5FE70916D0}" srcOrd="0" destOrd="0" presId="urn:microsoft.com/office/officeart/2005/8/layout/cycle2"/>
    <dgm:cxn modelId="{1EE9FD0F-93B1-4D31-B6B6-06C4E3E5C67E}" type="presParOf" srcId="{FC910020-2B2F-4CB4-A343-2D14755086E8}" destId="{20742A28-7038-43BB-BC28-1AF2557121F5}" srcOrd="4" destOrd="0" presId="urn:microsoft.com/office/officeart/2005/8/layout/cycle2"/>
    <dgm:cxn modelId="{3AAF27CA-3945-4E34-9D12-6C4077E18343}" type="presParOf" srcId="{FC910020-2B2F-4CB4-A343-2D14755086E8}" destId="{D5439CDC-1953-4DA5-9B5F-08C53CCB3CD2}" srcOrd="5" destOrd="0" presId="urn:microsoft.com/office/officeart/2005/8/layout/cycle2"/>
    <dgm:cxn modelId="{70BB0489-D635-498A-AE9E-348DE56A1344}" type="presParOf" srcId="{D5439CDC-1953-4DA5-9B5F-08C53CCB3CD2}" destId="{38855F36-5C46-4A22-ACC3-F2703B2AC388}" srcOrd="0" destOrd="0" presId="urn:microsoft.com/office/officeart/2005/8/layout/cycle2"/>
    <dgm:cxn modelId="{D9A8A128-4C62-4982-807D-FCFBA95FA4E3}" type="presParOf" srcId="{FC910020-2B2F-4CB4-A343-2D14755086E8}" destId="{6E764DDC-046E-4BBB-B0C7-E708487F212D}" srcOrd="6" destOrd="0" presId="urn:microsoft.com/office/officeart/2005/8/layout/cycle2"/>
    <dgm:cxn modelId="{CFBEF755-F208-41A7-BFC9-7C7C23386A4F}" type="presParOf" srcId="{FC910020-2B2F-4CB4-A343-2D14755086E8}" destId="{03D48FAC-7517-49A4-B963-6EBCBE7F47A2}" srcOrd="7" destOrd="0" presId="urn:microsoft.com/office/officeart/2005/8/layout/cycle2"/>
    <dgm:cxn modelId="{67CD96D2-6BFC-4E9B-85A3-F459DF86410B}" type="presParOf" srcId="{03D48FAC-7517-49A4-B963-6EBCBE7F47A2}" destId="{7051A300-45C7-40AF-95B0-0EABB1F2ADE7}" srcOrd="0" destOrd="0" presId="urn:microsoft.com/office/officeart/2005/8/layout/cycle2"/>
  </dgm:cxnLst>
  <dgm:bg/>
  <dgm:whole/>
  <dgm:extLst>
    <a:ext uri="http://schemas.microsoft.com/office/drawing/2008/diagram">
      <dsp:dataModelExt xmlns=""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7C2D2-FC9E-4ED9-ABA1-186746222275}">
      <dsp:nvSpPr>
        <dsp:cNvPr id="0" name=""/>
        <dsp:cNvSpPr/>
      </dsp:nvSpPr>
      <dsp:spPr>
        <a:xfrm>
          <a:off x="3635777" y="682"/>
          <a:ext cx="1764940" cy="176494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solidFill>
                <a:schemeClr val="tx1"/>
              </a:solidFill>
            </a:rPr>
            <a:t>Analyse des ventes</a:t>
          </a:r>
          <a:endParaRPr lang="fr-FR" sz="1800" b="1" kern="1200" dirty="0">
            <a:solidFill>
              <a:schemeClr val="tx1"/>
            </a:solidFill>
          </a:endParaRPr>
        </a:p>
      </dsp:txBody>
      <dsp:txXfrm>
        <a:off x="3894246" y="259151"/>
        <a:ext cx="1248002" cy="1248002"/>
      </dsp:txXfrm>
    </dsp:sp>
    <dsp:sp modelId="{1333DF08-ACB5-49E4-8033-F6545460A90A}">
      <dsp:nvSpPr>
        <dsp:cNvPr id="0" name=""/>
        <dsp:cNvSpPr/>
      </dsp:nvSpPr>
      <dsp:spPr>
        <a:xfrm rot="2700000">
          <a:off x="5211175" y="1512580"/>
          <a:ext cx="468668" cy="595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500" kern="1200"/>
        </a:p>
      </dsp:txBody>
      <dsp:txXfrm>
        <a:off x="5231765" y="1582003"/>
        <a:ext cx="328068" cy="357401"/>
      </dsp:txXfrm>
    </dsp:sp>
    <dsp:sp modelId="{0EAE968E-6E92-4FDA-BA2A-9193BB97E869}">
      <dsp:nvSpPr>
        <dsp:cNvPr id="0" name=""/>
        <dsp:cNvSpPr/>
      </dsp:nvSpPr>
      <dsp:spPr>
        <a:xfrm>
          <a:off x="5509059" y="1873963"/>
          <a:ext cx="1764940" cy="1764940"/>
        </a:xfrm>
        <a:prstGeom prst="ellips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>
              <a:solidFill>
                <a:schemeClr val="tx1"/>
              </a:solidFill>
            </a:rPr>
            <a:t>Feedback Consommateur et veille concurrentielle</a:t>
          </a:r>
          <a:endParaRPr lang="fr-FR" sz="1400" b="1" kern="1200" dirty="0">
            <a:solidFill>
              <a:schemeClr val="tx1"/>
            </a:solidFill>
          </a:endParaRPr>
        </a:p>
      </dsp:txBody>
      <dsp:txXfrm>
        <a:off x="5767528" y="2132432"/>
        <a:ext cx="1248002" cy="1248002"/>
      </dsp:txXfrm>
    </dsp:sp>
    <dsp:sp modelId="{C91E2FEC-5729-4237-B07C-BAA9BB2AC49F}">
      <dsp:nvSpPr>
        <dsp:cNvPr id="0" name=""/>
        <dsp:cNvSpPr/>
      </dsp:nvSpPr>
      <dsp:spPr>
        <a:xfrm rot="8100000">
          <a:off x="5229933" y="3385861"/>
          <a:ext cx="468668" cy="595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500" kern="1200"/>
        </a:p>
      </dsp:txBody>
      <dsp:txXfrm rot="10800000">
        <a:off x="5349943" y="3455284"/>
        <a:ext cx="328068" cy="357401"/>
      </dsp:txXfrm>
    </dsp:sp>
    <dsp:sp modelId="{20742A28-7038-43BB-BC28-1AF2557121F5}">
      <dsp:nvSpPr>
        <dsp:cNvPr id="0" name=""/>
        <dsp:cNvSpPr/>
      </dsp:nvSpPr>
      <dsp:spPr>
        <a:xfrm>
          <a:off x="3635777" y="3747245"/>
          <a:ext cx="1764940" cy="1764940"/>
        </a:xfrm>
        <a:prstGeom prst="ellips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i="0" kern="1200" dirty="0" smtClean="0">
              <a:solidFill>
                <a:schemeClr val="tx1"/>
              </a:solidFill>
            </a:rPr>
            <a:t>Visibilité</a:t>
          </a:r>
        </a:p>
      </dsp:txBody>
      <dsp:txXfrm>
        <a:off x="3894246" y="4005714"/>
        <a:ext cx="1248002" cy="1248002"/>
      </dsp:txXfrm>
    </dsp:sp>
    <dsp:sp modelId="{D5439CDC-1953-4DA5-9B5F-08C53CCB3CD2}">
      <dsp:nvSpPr>
        <dsp:cNvPr id="0" name=""/>
        <dsp:cNvSpPr/>
      </dsp:nvSpPr>
      <dsp:spPr>
        <a:xfrm rot="13500000">
          <a:off x="3356652" y="3404620"/>
          <a:ext cx="468668" cy="595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500" kern="1200"/>
        </a:p>
      </dsp:txBody>
      <dsp:txXfrm rot="10800000">
        <a:off x="3476662" y="3573463"/>
        <a:ext cx="328068" cy="357401"/>
      </dsp:txXfrm>
    </dsp:sp>
    <dsp:sp modelId="{6E764DDC-046E-4BBB-B0C7-E708487F212D}">
      <dsp:nvSpPr>
        <dsp:cNvPr id="0" name=""/>
        <dsp:cNvSpPr/>
      </dsp:nvSpPr>
      <dsp:spPr>
        <a:xfrm>
          <a:off x="1762496" y="1873963"/>
          <a:ext cx="1764940" cy="1764940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i="0" kern="1200" dirty="0" smtClean="0">
              <a:solidFill>
                <a:schemeClr val="tx1"/>
              </a:solidFill>
            </a:rPr>
            <a:t>Ce qu’il faut retenir</a:t>
          </a:r>
          <a:endParaRPr lang="fr-FR" sz="1600" b="1" kern="1200" dirty="0">
            <a:solidFill>
              <a:schemeClr val="tx1"/>
            </a:solidFill>
          </a:endParaRPr>
        </a:p>
      </dsp:txBody>
      <dsp:txXfrm>
        <a:off x="2020965" y="2132432"/>
        <a:ext cx="1248002" cy="1248002"/>
      </dsp:txXfrm>
    </dsp:sp>
    <dsp:sp modelId="{03D48FAC-7517-49A4-B963-6EBCBE7F47A2}">
      <dsp:nvSpPr>
        <dsp:cNvPr id="0" name=""/>
        <dsp:cNvSpPr/>
      </dsp:nvSpPr>
      <dsp:spPr>
        <a:xfrm rot="18900000">
          <a:off x="3337893" y="1531338"/>
          <a:ext cx="468668" cy="5956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500" kern="1200"/>
        </a:p>
      </dsp:txBody>
      <dsp:txXfrm>
        <a:off x="3358483" y="1700181"/>
        <a:ext cx="328068" cy="357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5C9CD-6F4E-4CEC-AD5B-66836B59D575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D67D3-4B65-45C3-9785-C3548166F39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80276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5772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57407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46498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84540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90523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00437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70015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001707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44655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83887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62801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951772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145839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653727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747041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628238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00523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38014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141190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10293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80332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57049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06891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06891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59368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592FDD8-3107-41D4-930D-3C08E91AB064}" type="datetimeFigureOut">
              <a:rPr lang="fr-FR" smtClean="0"/>
              <a:pPr/>
              <a:t>08/10/2018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ogle.com/url?sa=i&amp;rct=j&amp;q=&amp;esrc=s&amp;source=images&amp;cd=&amp;cad=rja&amp;uact=8&amp;ved=2ahUKEwia9JOL_OTdAhUICRoKHc3WDdsQjRx6BAgBEAU&amp;url=http://www.staffordmsd.org/employees/observation_hours&amp;psig=AOvVaw2u0qdyYNngpHWeyLHji9tq&amp;ust=1538473877424858" TargetMode="External"/><Relationship Id="rId5" Type="http://schemas.openxmlformats.org/officeDocument/2006/relationships/image" Target="../media/image13.jpe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jpeg"/><Relationship Id="rId7" Type="http://schemas.openxmlformats.org/officeDocument/2006/relationships/hyperlink" Target="https://www.google.com/url?sa=i&amp;rct=j&amp;q=&amp;esrc=s&amp;source=images&amp;cd=&amp;cad=rja&amp;uact=8&amp;ved=2ahUKEwia9JOL_OTdAhUICRoKHc3WDdsQjRx6BAgBEAU&amp;url=http://www.staffordmsd.org/employees/observation_hours&amp;psig=AOvVaw2u0qdyYNngpHWeyLHji9tq&amp;ust=153847387742485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6.jpeg"/><Relationship Id="rId4" Type="http://schemas.openxmlformats.org/officeDocument/2006/relationships/hyperlink" Target="https://www.google.com/url?sa=i&amp;rct=j&amp;q=&amp;esrc=s&amp;source=images&amp;cd=&amp;cad=rja&amp;uact=8&amp;ved=2ahUKEwjRhfGmsdPdAhUNz4UKHXRnB68QjRx6BAgBEAU&amp;url=https://www.articlecity.com/blog/create-strong-promotion-strategy-clothing-business/&amp;psig=AOvVaw14ZBhYGNcJ7WGq8bwiESF2&amp;ust=1537869687642853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l4IvM_-TdAhVMQRoKHbo3COoQjRx6BAgBEAU&amp;url=https://de.dreamstime.com/stockbilder-diskussion-der-leute-3d-image25915294&amp;psig=AOvVaw14yuQp7XBhYt7X0O-we3Xu&amp;ust=1538474750905519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png"/><Relationship Id="rId9" Type="http://schemas.microsoft.com/office/2007/relationships/diagramDrawing" Target="../diagrams/drawin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3.jpe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14950"/>
            <a:ext cx="9144000" cy="1643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0109" y="6174109"/>
            <a:ext cx="683891" cy="68389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071934" y="5500702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Par LPM Consulting Cameroun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00100" y="2714620"/>
            <a:ext cx="7286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DOUALA &amp; YAOUNDE : SEMAINE 2          (24/09/18 – 29/09/18)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428596" y="1571612"/>
            <a:ext cx="8229600" cy="1143000"/>
          </a:xfrm>
        </p:spPr>
        <p:txBody>
          <a:bodyPr>
            <a:noAutofit/>
          </a:bodyPr>
          <a:lstStyle/>
          <a:p>
            <a:r>
              <a:rPr lang="fr-FR" sz="4000" dirty="0" smtClean="0"/>
              <a:t>Rapport d’activité </a:t>
            </a:r>
            <a:r>
              <a:rPr lang="fr-FR" sz="4000" b="1" i="1" dirty="0" smtClean="0">
                <a:solidFill>
                  <a:schemeClr val="accent2"/>
                </a:solidFill>
              </a:rPr>
              <a:t>BACK TO SCHOOL</a:t>
            </a:r>
            <a:endParaRPr lang="fr-FR" sz="4000" b="1" i="1" dirty="0">
              <a:solidFill>
                <a:schemeClr val="accent2"/>
              </a:solidFill>
            </a:endParaRPr>
          </a:p>
        </p:txBody>
      </p:sp>
      <p:pic>
        <p:nvPicPr>
          <p:cNvPr id="11" name="Image 10" descr="La-Vache-Qui-Ri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844" y="142852"/>
            <a:ext cx="1228344" cy="111705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Evolution des ventes Douala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714480" y="4784347"/>
            <a:ext cx="57150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smtClean="0"/>
              <a:t>Interprétation</a:t>
            </a:r>
            <a:r>
              <a:rPr lang="fr-FR" sz="1400" b="1" dirty="0" smtClean="0"/>
              <a:t>:</a:t>
            </a:r>
          </a:p>
          <a:p>
            <a:endParaRPr lang="fr-F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Croissance du </a:t>
            </a:r>
            <a:r>
              <a:rPr lang="fr-FR" sz="1400" dirty="0" err="1" smtClean="0"/>
              <a:t>week</a:t>
            </a:r>
            <a:r>
              <a:rPr lang="fr-FR" sz="1400" dirty="0" smtClean="0"/>
              <a:t> 1 au </a:t>
            </a:r>
            <a:r>
              <a:rPr lang="fr-FR" sz="1400" dirty="0" err="1" smtClean="0"/>
              <a:t>week</a:t>
            </a:r>
            <a:r>
              <a:rPr lang="fr-FR" sz="1400" dirty="0" smtClean="0"/>
              <a:t>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Performance améliorée des </a:t>
            </a:r>
            <a:r>
              <a:rPr lang="fr-FR" sz="1400" dirty="0" err="1" smtClean="0"/>
              <a:t>PDV’s</a:t>
            </a:r>
            <a:r>
              <a:rPr lang="fr-FR" sz="1400" dirty="0" smtClean="0"/>
              <a:t> et leur vendeuse (BA)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Coaching permanent des ressources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Recherche des solutions</a:t>
            </a:r>
          </a:p>
        </p:txBody>
      </p: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75811142"/>
              </p:ext>
            </p:extLst>
          </p:nvPr>
        </p:nvGraphicFramePr>
        <p:xfrm>
          <a:off x="836712" y="1970796"/>
          <a:ext cx="2871192" cy="106491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7064"/>
                <a:gridCol w="957064"/>
                <a:gridCol w="957064"/>
              </a:tblGrid>
              <a:tr h="354972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Ville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Week</a:t>
                      </a:r>
                      <a:r>
                        <a:rPr lang="fr-FR" sz="1600" baseline="0" dirty="0" smtClean="0"/>
                        <a:t> 1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Week</a:t>
                      </a:r>
                      <a:r>
                        <a:rPr lang="fr-FR" sz="1600" baseline="0" dirty="0" smtClean="0"/>
                        <a:t> 2</a:t>
                      </a:r>
                      <a:endParaRPr lang="fr-FR" sz="1600" dirty="0"/>
                    </a:p>
                  </a:txBody>
                  <a:tcPr anchor="ctr"/>
                </a:tc>
              </a:tr>
              <a:tr h="354972">
                <a:tc rowSpan="2"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Douala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 dirty="0" smtClean="0">
                          <a:effectLst/>
                        </a:rPr>
                        <a:t>4115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5214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354972">
                <a:tc vMerge="1">
                  <a:txBody>
                    <a:bodyPr/>
                    <a:lstStyle/>
                    <a:p>
                      <a:pPr algn="ctr" fontAlgn="b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>
                          <a:effectLst/>
                        </a:rPr>
                        <a:t>99,16%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600" u="none" strike="noStrike" dirty="0" smtClean="0"/>
                        <a:t>108,63%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5" name="Graphique 14"/>
          <p:cNvGraphicFramePr/>
          <p:nvPr>
            <p:extLst>
              <p:ext uri="{D42A27DB-BD31-4B8C-83A1-F6EECF244321}">
                <p14:modId xmlns="" xmlns:p14="http://schemas.microsoft.com/office/powerpoint/2010/main" val="1923222113"/>
              </p:ext>
            </p:extLst>
          </p:nvPr>
        </p:nvGraphicFramePr>
        <p:xfrm>
          <a:off x="4355976" y="1663588"/>
          <a:ext cx="4357148" cy="3086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Yaoundé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20888"/>
            <a:ext cx="1010697" cy="1656184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716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Yaoundé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71631850"/>
              </p:ext>
            </p:extLst>
          </p:nvPr>
        </p:nvGraphicFramePr>
        <p:xfrm>
          <a:off x="214284" y="928670"/>
          <a:ext cx="8643996" cy="5267983"/>
        </p:xfrm>
        <a:graphic>
          <a:graphicData uri="http://schemas.openxmlformats.org/drawingml/2006/table">
            <a:tbl>
              <a:tblPr/>
              <a:tblGrid>
                <a:gridCol w="300772"/>
                <a:gridCol w="1713140"/>
                <a:gridCol w="687914"/>
                <a:gridCol w="786187"/>
                <a:gridCol w="589640"/>
                <a:gridCol w="884460"/>
                <a:gridCol w="1335149"/>
                <a:gridCol w="989412"/>
                <a:gridCol w="1357322"/>
              </a:tblGrid>
              <a:tr h="285752"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fr-F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DEPLOIEMENT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446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Nº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PDV'S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JRS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Classique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Light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24Portions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REALISATIONS GLOBALES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OBJECTIFS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TAUX DE REALISATION GLOBALE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MAHIMA CENTRE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739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984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328,00%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CASINO  BASTO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242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131,50%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DOVV MENDONG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135,33%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2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SANTA LUCIA NGOUSSO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202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247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98,80%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SANTA LUCIA MOKOLO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288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319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106,33%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SANTA LUCIA MVAN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197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326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108,67%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CASINO CENTRE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734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293,60%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DOVV BASTOS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489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195,60%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MAHIMA CORON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191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211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84,40%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SANTA LUCIA NKOABANG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81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162,00%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MAHIMA ELIG ESSONO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208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83,20%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167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DOVV ESSOS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207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175,33%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SANTA LUCIA KONDEGUI 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188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212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173,60%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2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SANTA LUCIA ESSOS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536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112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805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250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322,00%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34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4244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607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716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5567</a:t>
                      </a: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3200</a:t>
                      </a:r>
                      <a:endParaRPr lang="fr-FR" sz="105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588" marR="5588" marT="558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173,97%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4290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Yaoundé analyse graphique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996306" y="4789774"/>
            <a:ext cx="5852407" cy="1782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smtClean="0"/>
              <a:t>INTERPRETATION:</a:t>
            </a:r>
          </a:p>
          <a:p>
            <a:endParaRPr lang="fr-F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Belle performance des </a:t>
            </a:r>
            <a:r>
              <a:rPr lang="fr-FR" sz="1400" dirty="0" err="1"/>
              <a:t>PDV’s</a:t>
            </a:r>
            <a:r>
              <a:rPr lang="fr-FR" sz="1400" dirty="0"/>
              <a:t> suivants: </a:t>
            </a:r>
            <a:r>
              <a:rPr lang="fr-FR" sz="1400" dirty="0" err="1"/>
              <a:t>Mahima</a:t>
            </a:r>
            <a:r>
              <a:rPr lang="fr-FR" sz="1400" dirty="0"/>
              <a:t> centre, Santa </a:t>
            </a:r>
            <a:r>
              <a:rPr lang="fr-FR" sz="1400" dirty="0" err="1"/>
              <a:t>lucia</a:t>
            </a:r>
            <a:r>
              <a:rPr lang="fr-FR" sz="1400" dirty="0"/>
              <a:t> </a:t>
            </a:r>
            <a:r>
              <a:rPr lang="fr-FR" sz="1400" dirty="0" err="1"/>
              <a:t>Essos</a:t>
            </a:r>
            <a:r>
              <a:rPr lang="fr-FR" sz="1400" dirty="0"/>
              <a:t>, Casino Centre, </a:t>
            </a:r>
            <a:r>
              <a:rPr lang="fr-FR" sz="1400" dirty="0" err="1"/>
              <a:t>Dovv</a:t>
            </a:r>
            <a:r>
              <a:rPr lang="fr-FR" sz="1400" dirty="0"/>
              <a:t> Bastos et santa Lucia </a:t>
            </a:r>
            <a:r>
              <a:rPr lang="fr-FR" sz="1400" dirty="0" err="1"/>
              <a:t>Kondengui</a:t>
            </a:r>
            <a:r>
              <a:rPr lang="fr-FR" sz="14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/>
              <a:t>Les </a:t>
            </a:r>
            <a:r>
              <a:rPr lang="fr-FR" sz="1400" dirty="0" err="1"/>
              <a:t>PDV’s</a:t>
            </a:r>
            <a:r>
              <a:rPr lang="fr-FR" sz="1400" dirty="0"/>
              <a:t> </a:t>
            </a:r>
            <a:r>
              <a:rPr lang="fr-FR" sz="1400" dirty="0" err="1"/>
              <a:t>Mahima</a:t>
            </a:r>
            <a:r>
              <a:rPr lang="fr-FR" sz="1400" dirty="0"/>
              <a:t> trainent le pas du fait des remarques faites sur ceux de </a:t>
            </a:r>
            <a:r>
              <a:rPr lang="fr-FR" sz="1400" dirty="0" smtClean="0"/>
              <a:t>Douala</a:t>
            </a:r>
            <a:endParaRPr lang="fr-FR" sz="1400" dirty="0"/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619345372"/>
              </p:ext>
            </p:extLst>
          </p:nvPr>
        </p:nvGraphicFramePr>
        <p:xfrm>
          <a:off x="571472" y="1071546"/>
          <a:ext cx="7715304" cy="33838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603192633"/>
              </p:ext>
            </p:extLst>
          </p:nvPr>
        </p:nvGraphicFramePr>
        <p:xfrm>
          <a:off x="251520" y="1844824"/>
          <a:ext cx="4536504" cy="1269856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900547"/>
                <a:gridCol w="900547"/>
                <a:gridCol w="1094717"/>
                <a:gridCol w="1640693"/>
              </a:tblGrid>
              <a:tr h="38100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smtClean="0">
                          <a:effectLst/>
                        </a:rPr>
                        <a:t>8P CLASSIQUE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smtClean="0">
                          <a:effectLst/>
                        </a:rPr>
                        <a:t>8P LIGHT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smtClean="0">
                          <a:effectLst/>
                        </a:rPr>
                        <a:t>24 P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smtClean="0">
                          <a:effectLst/>
                        </a:rPr>
                        <a:t>RÉALISATIONS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  <a:tr h="411088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4244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607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716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5567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  <a:tr h="43204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76,23%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>
                          <a:effectLst/>
                        </a:rPr>
                        <a:t>10,90%</a:t>
                      </a:r>
                      <a:endParaRPr lang="fr-FR" sz="1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12,86%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>
                          <a:effectLst/>
                        </a:rPr>
                        <a:t>100,00%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1958773"/>
            <a:ext cx="3854212" cy="340370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Yaoundé les parts par type de produit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251520" y="3284984"/>
            <a:ext cx="46085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INTERPRETATION:</a:t>
            </a:r>
          </a:p>
          <a:p>
            <a:pPr>
              <a:lnSpc>
                <a:spcPct val="150000"/>
              </a:lnSpc>
            </a:pPr>
            <a:endParaRPr lang="fr-FR" sz="1400" b="1" u="sng" dirty="0" smtClean="0"/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/>
              <a:t>  Il est question pour nous ici ressortir les parts de chacun des produits suscités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8P classique est la variété la plus prisée du faite de sa notoriété mais aussi du faite de son prix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24P suit avec 13% et en fin 8P Light avec 11%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Yaoundé est plus fromage que Douala</a:t>
            </a:r>
          </a:p>
        </p:txBody>
      </p:sp>
    </p:spTree>
    <p:extLst>
      <p:ext uri="{BB962C8B-B14F-4D97-AF65-F5344CB8AC3E}">
        <p14:creationId xmlns="" xmlns:p14="http://schemas.microsoft.com/office/powerpoint/2010/main" val="3697932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Evolution des ventes Yaoundé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15616" y="4251727"/>
            <a:ext cx="5715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Interprétation</a:t>
            </a:r>
            <a:r>
              <a:rPr lang="fr-FR" sz="1400" b="1" dirty="0" smtClean="0"/>
              <a:t>:</a:t>
            </a:r>
          </a:p>
          <a:p>
            <a:pPr>
              <a:lnSpc>
                <a:spcPct val="150000"/>
              </a:lnSpc>
            </a:pPr>
            <a:endParaRPr lang="fr-FR" sz="14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 smtClean="0"/>
              <a:t> </a:t>
            </a:r>
            <a:r>
              <a:rPr lang="fr-FR" sz="1400" dirty="0" smtClean="0"/>
              <a:t>Croissance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Affluence car semaine paiement des fonctionnaires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err="1" smtClean="0"/>
              <a:t>PDV’s</a:t>
            </a:r>
            <a:r>
              <a:rPr lang="fr-FR" sz="1400" dirty="0" smtClean="0"/>
              <a:t> très spacieux et prisés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Meilleures performances</a:t>
            </a:r>
          </a:p>
        </p:txBody>
      </p: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82055300"/>
              </p:ext>
            </p:extLst>
          </p:nvPr>
        </p:nvGraphicFramePr>
        <p:xfrm>
          <a:off x="467544" y="1916832"/>
          <a:ext cx="3456384" cy="128094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52128"/>
                <a:gridCol w="1152128"/>
                <a:gridCol w="1152128"/>
              </a:tblGrid>
              <a:tr h="426980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Ville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Week</a:t>
                      </a:r>
                      <a:r>
                        <a:rPr lang="fr-FR" sz="1400" baseline="0" dirty="0" smtClean="0"/>
                        <a:t> 1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Week</a:t>
                      </a:r>
                      <a:r>
                        <a:rPr lang="fr-FR" sz="1400" baseline="0" dirty="0" smtClean="0"/>
                        <a:t> 2</a:t>
                      </a:r>
                      <a:endParaRPr lang="fr-FR" sz="1400" dirty="0"/>
                    </a:p>
                  </a:txBody>
                  <a:tcPr anchor="ctr"/>
                </a:tc>
              </a:tr>
              <a:tr h="4269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 smtClean="0"/>
                        <a:t>Yaoundé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 kern="1200" dirty="0" smtClean="0"/>
                        <a:t>3576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 smtClean="0">
                          <a:effectLst/>
                        </a:rPr>
                        <a:t>5567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426980">
                <a:tc vMerge="1">
                  <a:txBody>
                    <a:bodyPr/>
                    <a:lstStyle/>
                    <a:p>
                      <a:pPr algn="ctr" fontAlgn="b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400" u="none" strike="noStrike" kern="1200" dirty="0" smtClean="0"/>
                        <a:t>106,75%</a:t>
                      </a:r>
                      <a:endParaRPr lang="fr-FR" sz="1400" b="1" i="0" u="none" strike="noStrike" kern="120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173,97%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0" name="Graphique 9"/>
          <p:cNvGraphicFramePr/>
          <p:nvPr/>
        </p:nvGraphicFramePr>
        <p:xfrm>
          <a:off x="4357686" y="15716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Synthèse des ventes </a:t>
            </a:r>
            <a:r>
              <a:rPr lang="fr-FR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Dla</a:t>
            </a:r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fr-FR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Yde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547664" y="4365104"/>
            <a:ext cx="578647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Interprétation</a:t>
            </a:r>
            <a:r>
              <a:rPr lang="fr-FR" sz="1400" b="1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fr-FR" sz="1400" b="1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Croissance observée dans les deux villes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Montée en puissance des ventes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Coaching permanent des ressources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Travail en équipe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Respect des </a:t>
            </a:r>
            <a:r>
              <a:rPr lang="fr-FR" sz="1400" dirty="0" err="1" smtClean="0"/>
              <a:t>ways</a:t>
            </a:r>
            <a:r>
              <a:rPr lang="fr-FR" sz="1400" dirty="0" smtClean="0"/>
              <a:t> of </a:t>
            </a:r>
            <a:r>
              <a:rPr lang="fr-FR" sz="1400" dirty="0" err="1" smtClean="0"/>
              <a:t>working</a:t>
            </a:r>
            <a:endParaRPr lang="fr-FR" sz="1400" dirty="0" smtClean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52932143"/>
              </p:ext>
            </p:extLst>
          </p:nvPr>
        </p:nvGraphicFramePr>
        <p:xfrm>
          <a:off x="179512" y="1700808"/>
          <a:ext cx="2952327" cy="113692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84109"/>
                <a:gridCol w="984109"/>
                <a:gridCol w="984109"/>
              </a:tblGrid>
              <a:tr h="37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/>
                        <a:t>Villes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/>
                        <a:t>Week 1 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 err="1"/>
                        <a:t>Week</a:t>
                      </a:r>
                      <a:r>
                        <a:rPr lang="fr-FR" sz="1400" u="none" strike="noStrike" dirty="0"/>
                        <a:t> 2 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897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Douala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99,16%</a:t>
                      </a:r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108,63%</a:t>
                      </a:r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378975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Yaoundé 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/>
                        <a:t>106,75%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176,73%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graphicFrame>
        <p:nvGraphicFramePr>
          <p:cNvPr id="9" name="Graphique 8"/>
          <p:cNvGraphicFramePr/>
          <p:nvPr/>
        </p:nvGraphicFramePr>
        <p:xfrm>
          <a:off x="4000496" y="1142984"/>
          <a:ext cx="4929222" cy="3214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Gestion des stock </a:t>
            </a:r>
            <a:r>
              <a:rPr lang="fr-FR" sz="44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Dla</a:t>
            </a:r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/ </a:t>
            </a:r>
            <a:r>
              <a:rPr lang="fr-FR" sz="44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Ydé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664041" y="1052736"/>
            <a:ext cx="5286412" cy="6509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" indent="0">
              <a:lnSpc>
                <a:spcPct val="150000"/>
              </a:lnSpc>
              <a:buNone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Observations:</a:t>
            </a:r>
          </a:p>
          <a:p>
            <a:pPr marL="64008" indent="0">
              <a:lnSpc>
                <a:spcPct val="150000"/>
              </a:lnSpc>
              <a:buFont typeface="Arial" pitchFamily="34" charset="0"/>
              <a:buChar char="•"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Moins de rupture de stock par rapport à la semaine dernière</a:t>
            </a:r>
          </a:p>
          <a:p>
            <a:pPr marL="64008" indent="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01 PDV sur Douala (Saker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Beedi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) sur 01 jour (25/09)</a:t>
            </a:r>
          </a:p>
          <a:p>
            <a:pPr marL="64008" indent="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02 PDV sur Yaoundé (Casino Bastos) depuis le 29/09 et Santa Lucia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Essos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sur 01 jour (28/09)</a:t>
            </a:r>
          </a:p>
          <a:p>
            <a:pPr marL="64008" indent="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Le reste le suivi au quotidien et remontée des informations</a:t>
            </a: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  <a:buNone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Les Actions:</a:t>
            </a:r>
          </a:p>
          <a:p>
            <a:pPr marL="34975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Remontée des information vers MCD et ses key contacts</a:t>
            </a:r>
          </a:p>
          <a:p>
            <a:pPr marL="34975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Redéploiement des ressources</a:t>
            </a:r>
          </a:p>
          <a:p>
            <a:pPr marL="34975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Amélioration du CRM entre MCD &amp; Les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PDV’s</a:t>
            </a: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34975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Augmentation des points de vente sur Douala soit 01 filles par PDV</a:t>
            </a:r>
          </a:p>
          <a:p>
            <a:pPr marL="34975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Changement des points à faible affluence (les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mahima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et casino Douala</a:t>
            </a: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" name="Image 13" descr="call_to_acti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520" y="3625294"/>
            <a:ext cx="2876477" cy="2076446"/>
          </a:xfrm>
          <a:prstGeom prst="rect">
            <a:avLst/>
          </a:prstGeom>
        </p:spPr>
      </p:pic>
      <p:pic>
        <p:nvPicPr>
          <p:cNvPr id="18" name="Picture 2" descr="Image result for observation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" y="1303635"/>
            <a:ext cx="3617185" cy="15891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 fontScale="90000"/>
          </a:bodyPr>
          <a:lstStyle/>
          <a:p>
            <a:pPr algn="ctr"/>
            <a:r>
              <a:rPr lang="fr-FR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Rewards</a:t>
            </a:r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items management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294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85866947"/>
              </p:ext>
            </p:extLst>
          </p:nvPr>
        </p:nvGraphicFramePr>
        <p:xfrm>
          <a:off x="500034" y="1285860"/>
          <a:ext cx="8143932" cy="3791390"/>
        </p:xfrm>
        <a:graphic>
          <a:graphicData uri="http://schemas.openxmlformats.org/drawingml/2006/table">
            <a:tbl>
              <a:tblPr/>
              <a:tblGrid>
                <a:gridCol w="633707"/>
                <a:gridCol w="2589766"/>
                <a:gridCol w="1029198"/>
                <a:gridCol w="1029198"/>
                <a:gridCol w="1029198"/>
                <a:gridCol w="1028252"/>
                <a:gridCol w="804613"/>
              </a:tblGrid>
              <a:tr h="27563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LOTS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</a:tr>
              <a:tr h="55716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Sacs</a:t>
                      </a:r>
                      <a:r>
                        <a:rPr lang="fr-FR" sz="120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à dos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Boîtes</a:t>
                      </a:r>
                      <a:r>
                        <a:rPr lang="fr-FR" sz="120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académiques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Cahiers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Stylos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TOTAL</a:t>
                      </a:r>
                      <a:endParaRPr lang="fr-FR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AKWA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CICAM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CASINO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BONABERIE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BSSADI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BONAMOUSSADI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BALI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CARREFOUR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ATRIUM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TOTAL</a:t>
                      </a:r>
                      <a:endParaRPr lang="fr-FR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Gestion des lots (</a:t>
            </a:r>
            <a:r>
              <a:rPr lang="fr-FR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Douala</a:t>
            </a:r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571604" y="285728"/>
            <a:ext cx="757239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Rappel : contexte-Cible-Objectifs</a:t>
            </a:r>
            <a:endParaRPr lang="fr-FR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 descr="depositphotos_98881324-stock-photo-context-word-clou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4" y="1214422"/>
            <a:ext cx="2500331" cy="1875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 descr="ciblage-telephone-mobile-marketin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12" y="1214422"/>
            <a:ext cx="2714644" cy="2035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cmarcroche-fotolia.com-copi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132" y="1643050"/>
            <a:ext cx="3390327" cy="1242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/>
          <p:cNvSpPr txBox="1"/>
          <p:nvPr/>
        </p:nvSpPr>
        <p:spPr>
          <a:xfrm>
            <a:off x="214282" y="3071810"/>
            <a:ext cx="23574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La rentrée scolaire.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Reprise des activités sur le Cameroun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Bonne présence et amélioration de la visibilité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643174" y="3071810"/>
            <a:ext cx="3071834" cy="94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b="1" dirty="0" smtClean="0"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lients des PDV de la </a:t>
            </a:r>
            <a:r>
              <a:rPr lang="fr-FR" sz="1500" dirty="0" err="1" smtClean="0">
                <a:latin typeface="Times New Roman" pitchFamily="18" charset="0"/>
                <a:cs typeface="Times New Roman" pitchFamily="18" charset="0"/>
              </a:rPr>
              <a:t>shortlist</a:t>
            </a: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Douala &amp; Yaoundé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857884" y="3000372"/>
            <a:ext cx="3071834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Reconquête du marché de l’Afrique Centrale. </a:t>
            </a:r>
          </a:p>
          <a:p>
            <a:pPr>
              <a:buFont typeface="Arial" pitchFamily="34" charset="0"/>
              <a:buChar char="•"/>
            </a:pP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Fidélisation des clients VQR (récompense) et recrutement des suspects et prospects à travers le promotion « BACK TO SCHOOL »</a:t>
            </a:r>
          </a:p>
          <a:p>
            <a:pPr>
              <a:buFont typeface="Arial" pitchFamily="34" charset="0"/>
              <a:buChar char="•"/>
            </a:pP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Faire croître le capital sympathique des consommateurs VQR envers la marque</a:t>
            </a:r>
          </a:p>
          <a:p>
            <a:pPr>
              <a:buFont typeface="Arial" pitchFamily="34" charset="0"/>
              <a:buChar char="•"/>
            </a:pP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Réaliser des volumes de vente additionnelle dans les PDV activés</a:t>
            </a:r>
            <a:r>
              <a:rPr lang="fr-FR" sz="1600" dirty="0" smtClean="0"/>
              <a:t>.</a:t>
            </a:r>
            <a:endParaRPr lang="fr-FR" sz="1600" dirty="0"/>
          </a:p>
        </p:txBody>
      </p:sp>
      <p:pic>
        <p:nvPicPr>
          <p:cNvPr id="14" name="Image 13" descr="Bel_groupe_2010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528" y="6286528"/>
            <a:ext cx="571472" cy="571472"/>
          </a:xfrm>
          <a:prstGeom prst="rect">
            <a:avLst/>
          </a:prstGeom>
        </p:spPr>
      </p:pic>
      <p:pic>
        <p:nvPicPr>
          <p:cNvPr id="15" name="Picture 190" descr="LPM logo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73717451"/>
              </p:ext>
            </p:extLst>
          </p:nvPr>
        </p:nvGraphicFramePr>
        <p:xfrm>
          <a:off x="467544" y="1124744"/>
          <a:ext cx="8320438" cy="4632529"/>
        </p:xfrm>
        <a:graphic>
          <a:graphicData uri="http://schemas.openxmlformats.org/drawingml/2006/table">
            <a:tbl>
              <a:tblPr/>
              <a:tblGrid>
                <a:gridCol w="543275"/>
                <a:gridCol w="2220195"/>
                <a:gridCol w="1485002"/>
                <a:gridCol w="1296144"/>
                <a:gridCol w="1008112"/>
                <a:gridCol w="1077918"/>
                <a:gridCol w="689792"/>
              </a:tblGrid>
              <a:tr h="321126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LOTS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</a:tr>
              <a:tr h="542970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PDV's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BOITES ACADEMIQUES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CAHIERS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STYLOS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CENTRE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CASINO  BASTO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DOVV MENDONG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SANTA LUCIA NGOUSSO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SANTA LUCIA MOKOLO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SANTA LUCIA MVAN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CASINO CENTRE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DOVV BASTOS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MAHIMA CORON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SANTA LUCIA NKOABANG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MAHIMA ELIG ESSONO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DOVV ESSOS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6211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SANTA LUCIA KONDEGUI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633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ESSOS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024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TOTAL</a:t>
                      </a:r>
                      <a:endParaRPr lang="fr-FR" sz="1200" b="1" dirty="0"/>
                    </a:p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596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Gestion des lots (</a:t>
            </a:r>
            <a:r>
              <a:rPr lang="fr-FR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Yaoundé</a:t>
            </a:r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Synthèse de Gestion des lots CMR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610590986"/>
              </p:ext>
            </p:extLst>
          </p:nvPr>
        </p:nvGraphicFramePr>
        <p:xfrm>
          <a:off x="3635896" y="3231252"/>
          <a:ext cx="5256583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316"/>
                <a:gridCol w="1051316"/>
                <a:gridCol w="1374548"/>
                <a:gridCol w="931387"/>
                <a:gridCol w="84801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Villes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Sac à dos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Boites </a:t>
                      </a:r>
                      <a:r>
                        <a:rPr lang="fr-FR" sz="1600" dirty="0" err="1" smtClean="0"/>
                        <a:t>academiques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Cahiers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Stylos</a:t>
                      </a:r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Douala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162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314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377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Yaoundé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78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156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225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137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Total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159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318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539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514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429000"/>
            <a:ext cx="3128497" cy="12485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91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57554" y="2571744"/>
            <a:ext cx="5368110" cy="1579687"/>
          </a:xfrm>
        </p:spPr>
        <p:txBody>
          <a:bodyPr>
            <a:normAutofit fontScale="90000"/>
          </a:bodyPr>
          <a:lstStyle/>
          <a:p>
            <a:pPr lvl="0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Feedback Consommateur et veille concurrentielle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46984159"/>
              </p:ext>
            </p:extLst>
          </p:nvPr>
        </p:nvGraphicFramePr>
        <p:xfrm>
          <a:off x="285720" y="928671"/>
          <a:ext cx="4071965" cy="4695442"/>
        </p:xfrm>
        <a:graphic>
          <a:graphicData uri="http://schemas.openxmlformats.org/drawingml/2006/table">
            <a:tbl>
              <a:tblPr/>
              <a:tblGrid>
                <a:gridCol w="627802"/>
                <a:gridCol w="1857279"/>
                <a:gridCol w="793442"/>
                <a:gridCol w="793442"/>
              </a:tblGrid>
              <a:tr h="30809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YAOUNDE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0701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BA/PDV'S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de personne abordées</a:t>
                      </a:r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 personne ayant effectué un achat</a:t>
                      </a:r>
                      <a:endParaRPr lang="fr-FR" sz="1050" b="1" i="0" u="none" strike="noStrike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350" marR="9350" marT="935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0700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AKWA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CICAM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CASINO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92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BONABERIE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BSSADI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467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277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BONAMOUSSADI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BALI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320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CARREFOUR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496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ATRIUM BONANJO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Total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j-lt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7265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5923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Taux de succès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46984159"/>
              </p:ext>
            </p:extLst>
          </p:nvPr>
        </p:nvGraphicFramePr>
        <p:xfrm>
          <a:off x="4572000" y="928670"/>
          <a:ext cx="4286247" cy="4714902"/>
        </p:xfrm>
        <a:graphic>
          <a:graphicData uri="http://schemas.openxmlformats.org/drawingml/2006/table">
            <a:tbl>
              <a:tblPr/>
              <a:tblGrid>
                <a:gridCol w="642056"/>
                <a:gridCol w="1973799"/>
                <a:gridCol w="835196"/>
                <a:gridCol w="835196"/>
              </a:tblGrid>
              <a:tr h="31163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YAOUNDE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1925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BA/PDV'S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de personne abordées</a:t>
                      </a:r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 personne ayant effectué un achat</a:t>
                      </a:r>
                      <a:endParaRPr lang="fr-FR" sz="1050" b="1" i="0" u="none" strike="noStrike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fontAlgn="ctr"/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CENTRE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579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CASINO  BASTOS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MENDONG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NGOUSSO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MOKOLO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MVAN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CASINO CENTRE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354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BASTOS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270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CORON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NKOABANG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ELIG ESSONO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110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ESSOS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138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KONDEGUI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323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ESSOS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459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Total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j-lt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3720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786446" y="5857892"/>
            <a:ext cx="207170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Taux de succès: 83,84% 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325136" y="5857892"/>
            <a:ext cx="207170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Taux de succès: 81,53% </a:t>
            </a:r>
            <a:endParaRPr lang="fr-FR" b="1" dirty="0"/>
          </a:p>
        </p:txBody>
      </p:sp>
    </p:spTree>
    <p:extLst>
      <p:ext uri="{BB962C8B-B14F-4D97-AF65-F5344CB8AC3E}">
        <p14:creationId xmlns="" xmlns:p14="http://schemas.microsoft.com/office/powerpoint/2010/main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NPS (Net Promoter Score)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830996" y="2069049"/>
            <a:ext cx="7741524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fr-FR" sz="1400" dirty="0" smtClean="0"/>
              <a:t>  Dans les 2 villes nous sommes partis sur un panel de 1000 consommateurs /ville  </a:t>
            </a:r>
          </a:p>
          <a:p>
            <a:pPr>
              <a:buFont typeface="Wingdings" pitchFamily="2" charset="2"/>
              <a:buChar char="Ø"/>
            </a:pPr>
            <a:endParaRPr lang="fr-FR" sz="1400" dirty="0" smtClean="0"/>
          </a:p>
          <a:p>
            <a:endParaRPr lang="fr-FR" sz="1400" dirty="0" smtClean="0"/>
          </a:p>
          <a:p>
            <a:r>
              <a:rPr lang="fr-FR" sz="1400" dirty="0" smtClean="0"/>
              <a:t>                                </a:t>
            </a:r>
            <a:r>
              <a:rPr lang="fr-FR" sz="1400" b="1" dirty="0" smtClean="0"/>
              <a:t>Promoteurs = 1000                                                   </a:t>
            </a:r>
            <a:r>
              <a:rPr lang="fr-FR" sz="1400" dirty="0" smtClean="0"/>
              <a:t>  </a:t>
            </a:r>
            <a:r>
              <a:rPr lang="fr-FR" sz="1400" b="1" dirty="0" smtClean="0"/>
              <a:t>Détracteurs = 0</a:t>
            </a:r>
          </a:p>
          <a:p>
            <a:endParaRPr lang="fr-FR" sz="1400" b="1" dirty="0" smtClean="0"/>
          </a:p>
          <a:p>
            <a:endParaRPr lang="fr-FR" sz="1400" b="1" dirty="0" smtClean="0"/>
          </a:p>
          <a:p>
            <a:r>
              <a:rPr lang="fr-FR" sz="1400" dirty="0" smtClean="0"/>
              <a:t>                                                                         </a:t>
            </a:r>
            <a:r>
              <a:rPr lang="fr-FR" sz="1400" b="1" dirty="0" smtClean="0"/>
              <a:t>Passifs = 0</a:t>
            </a:r>
          </a:p>
          <a:p>
            <a:endParaRPr lang="fr-FR" sz="1400" dirty="0" smtClean="0"/>
          </a:p>
          <a:p>
            <a:r>
              <a:rPr lang="fr-FR" sz="1400" dirty="0" smtClean="0"/>
              <a:t>                           </a:t>
            </a:r>
            <a:endParaRPr lang="fr-FR" sz="1400" b="1" dirty="0" smtClean="0"/>
          </a:p>
          <a:p>
            <a:r>
              <a:rPr lang="fr-FR" sz="1400" dirty="0" smtClean="0"/>
              <a:t>                              </a:t>
            </a:r>
          </a:p>
          <a:p>
            <a:endParaRPr lang="fr-FR" sz="1400" b="1" dirty="0" smtClean="0"/>
          </a:p>
          <a:p>
            <a:endParaRPr lang="fr-FR" sz="1400" b="1" dirty="0" smtClean="0"/>
          </a:p>
          <a:p>
            <a:r>
              <a:rPr lang="fr-FR" sz="1400" b="1" dirty="0" smtClean="0"/>
              <a:t>                NPS </a:t>
            </a:r>
            <a:r>
              <a:rPr lang="fr-FR" sz="1400" b="1" dirty="0" err="1" smtClean="0"/>
              <a:t>Dla</a:t>
            </a:r>
            <a:r>
              <a:rPr lang="fr-FR" sz="1400" b="1" dirty="0" smtClean="0"/>
              <a:t> = 100%                                                                                       NPS </a:t>
            </a:r>
            <a:r>
              <a:rPr lang="fr-FR" sz="1400" b="1" dirty="0" err="1" smtClean="0"/>
              <a:t>Ydé</a:t>
            </a:r>
            <a:r>
              <a:rPr lang="fr-FR" sz="1400" b="1" dirty="0" smtClean="0"/>
              <a:t> = 100% </a:t>
            </a:r>
            <a:endParaRPr lang="fr-FR" sz="1400" b="1" dirty="0"/>
          </a:p>
        </p:txBody>
      </p:sp>
      <p:pic>
        <p:nvPicPr>
          <p:cNvPr id="13" name="Image 12" descr="1200px-SNice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4462" y="4515733"/>
            <a:ext cx="500042" cy="500042"/>
          </a:xfrm>
          <a:prstGeom prst="rect">
            <a:avLst/>
          </a:prstGeom>
        </p:spPr>
      </p:pic>
      <p:pic>
        <p:nvPicPr>
          <p:cNvPr id="14" name="Image 13" descr="1200px-SNice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97932" y="4515733"/>
            <a:ext cx="500042" cy="500042"/>
          </a:xfrm>
          <a:prstGeom prst="rect">
            <a:avLst/>
          </a:prstGeom>
        </p:spPr>
      </p:pic>
      <p:pic>
        <p:nvPicPr>
          <p:cNvPr id="15" name="Image 14" descr="51RlzPB7moL._SY355_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9304" y="2586907"/>
            <a:ext cx="476241" cy="476241"/>
          </a:xfrm>
          <a:prstGeom prst="rect">
            <a:avLst/>
          </a:prstGeom>
        </p:spPr>
      </p:pic>
      <p:pic>
        <p:nvPicPr>
          <p:cNvPr id="18" name="Image 17" descr="emoji-1584282_640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97602" y="3229849"/>
            <a:ext cx="871534" cy="581023"/>
          </a:xfrm>
          <a:prstGeom prst="rect">
            <a:avLst/>
          </a:prstGeom>
        </p:spPr>
      </p:pic>
      <p:pic>
        <p:nvPicPr>
          <p:cNvPr id="20" name="Image 19" descr="1200px-SNice.svg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8842" y="2586907"/>
            <a:ext cx="500042" cy="50004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3282106" y="1340768"/>
            <a:ext cx="5868144" cy="5112567"/>
          </a:xfrm>
          <a:prstGeom prst="rect">
            <a:avLst/>
          </a:prstGeom>
        </p:spPr>
        <p:txBody>
          <a:bodyPr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 mécanisme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Facilite le gain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Effort client réduit ( accès facile à la promotion)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les lots: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Souhaiteraient avoir des free issues pour la dégustation à la prochaine promotion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Lot adéquat à la période en cours( rentrée scolaire), mais pas adéquat pour certains clients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 produit VQR:</a:t>
            </a:r>
            <a:endParaRPr lang="fr-FR" sz="1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Satisfaction de la majorité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De bons apports calorifiques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leur suggestions: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Faire des promotions permanemment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Réduction du prix de La VQR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Prix unique dans tous les PDV’S</a:t>
            </a:r>
          </a:p>
          <a:p>
            <a:pPr marL="64008" indent="0">
              <a:lnSpc>
                <a:spcPct val="150000"/>
              </a:lnSpc>
              <a:buNone/>
            </a:pPr>
            <a:endParaRPr lang="fr-F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64008" indent="0">
              <a:lnSpc>
                <a:spcPct val="150000"/>
              </a:lnSpc>
              <a:buNone/>
            </a:pPr>
            <a:endParaRPr lang="fr-FR" sz="16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36605"/>
            <a:ext cx="3103902" cy="20655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82" y="3299867"/>
            <a:ext cx="2987824" cy="24234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Retour clients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190" descr="LPM logo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Bel_groupe_2010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2821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3275856" y="1340767"/>
            <a:ext cx="5868144" cy="5112567"/>
          </a:xfrm>
          <a:prstGeom prst="rect">
            <a:avLst/>
          </a:prstGeom>
        </p:spPr>
        <p:txBody>
          <a:bodyPr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fromages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L’apparition  d’HOLLANDAISE  à Mahima Bonamoussadi à 950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Le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</a:rPr>
              <a:t>pdv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 Carrefour innove avec son fromage CARREFOUR KID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Taux  de présence de ALVITA réduit dans les pdv’s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margarines: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Promotion du beurre Elle et Vire à Mahima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</a:rPr>
              <a:t>bonamoussadi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 ( qui est restée dans la promotion prix… il est parti de 500FCFA à 800FCFA pour un prix marché de 1150FCFA)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mayonnaises:</a:t>
            </a:r>
            <a:endParaRPr lang="fr-FR" sz="16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Promotion de la Mayonnaise Everyday(500ml) dans les supermarchés santa Lucia (-250frs)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pattes chocolatées: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Tartina en pack promo( tartina+Matinal=2 sachets de matinal au lait offerts + réduction prix -250frs)</a:t>
            </a:r>
            <a:endParaRPr lang="fr-FR" sz="1600" b="1" dirty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  <a:buNone/>
            </a:pPr>
            <a:endParaRPr lang="fr-FR" sz="16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048" y="1340767"/>
            <a:ext cx="2917223" cy="23191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58" y="3700551"/>
            <a:ext cx="2998114" cy="22682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71435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Veille concurrentielle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190" descr="LPM logo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Bel_groupe_2010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866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30" y="1268760"/>
            <a:ext cx="5067300" cy="38227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11198" y="1249343"/>
            <a:ext cx="4885798" cy="1368152"/>
          </a:xfrm>
        </p:spPr>
        <p:txBody>
          <a:bodyPr>
            <a:normAutofit/>
          </a:bodyPr>
          <a:lstStyle/>
          <a:p>
            <a:pPr algn="ctr"/>
            <a:r>
              <a:rPr lang="fr-FR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Visibilité</a:t>
            </a:r>
            <a:endParaRPr lang="fr-FR" b="1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85" y="2141553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BTS global overview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927067" y="1268760"/>
            <a:ext cx="5286412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" indent="0">
              <a:lnSpc>
                <a:spcPct val="150000"/>
              </a:lnSpc>
              <a:buNone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Observations:</a:t>
            </a:r>
          </a:p>
          <a:p>
            <a:pPr marL="64008" indent="0">
              <a:lnSpc>
                <a:spcPct val="150000"/>
              </a:lnSpc>
              <a:buNone/>
            </a:pPr>
            <a:endParaRPr lang="fr-FR" b="1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  <a:buFont typeface="Arial" pitchFamily="34" charset="0"/>
              <a:buChar char="•"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PLV effective à Douala &amp; Yaoundé aux couleurs de la promotion BTS</a:t>
            </a: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  <a:buNone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Les Actions:</a:t>
            </a:r>
          </a:p>
          <a:p>
            <a:pPr marL="64008" indent="0">
              <a:lnSpc>
                <a:spcPct val="150000"/>
              </a:lnSpc>
              <a:buNone/>
            </a:pPr>
            <a:endParaRPr lang="fr-FR" b="1" dirty="0" smtClean="0">
              <a:latin typeface="Times New Roman" pitchFamily="18" charset="0"/>
              <a:cs typeface="Times New Roman" pitchFamily="18" charset="0"/>
            </a:endParaRPr>
          </a:p>
          <a:p>
            <a:pPr marL="34975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Veiller au Maintien les supports de visibilité VQR dans les différents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PDV’s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jusqu’à la fin de l’activation.</a:t>
            </a: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" name="Image 25" descr="call_to_ac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4077072"/>
            <a:ext cx="2876477" cy="2076446"/>
          </a:xfrm>
          <a:prstGeom prst="rect">
            <a:avLst/>
          </a:prstGeom>
        </p:spPr>
      </p:pic>
      <p:pic>
        <p:nvPicPr>
          <p:cNvPr id="1026" name="Picture 2" descr="Image result for observation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0557"/>
            <a:ext cx="3617185" cy="15891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9552" y="830557"/>
            <a:ext cx="2880320" cy="627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9151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200" b="1" dirty="0" smtClean="0"/>
              <a:t>SUPPORTS DE VISIBILITÉ YAOUNDÉ</a:t>
            </a:r>
            <a:endParaRPr lang="fr-FR" sz="32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98855"/>
            <a:ext cx="3507854" cy="4677139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5" y="1616233"/>
            <a:ext cx="3481789" cy="464238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="" xmlns:p14="http://schemas.microsoft.com/office/powerpoint/2010/main" val="59891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AutoShape 2"/>
          <p:cNvSpPr>
            <a:spLocks noChangeArrowheads="1"/>
          </p:cNvSpPr>
          <p:nvPr/>
        </p:nvSpPr>
        <p:spPr bwMode="gray">
          <a:xfrm>
            <a:off x="2267744" y="5378451"/>
            <a:ext cx="4984750" cy="914400"/>
          </a:xfrm>
          <a:prstGeom prst="roundRect">
            <a:avLst>
              <a:gd name="adj" fmla="val 15278"/>
            </a:avLst>
          </a:prstGeom>
          <a:solidFill>
            <a:srgbClr val="FFFFFF"/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4" name="AutoShape 4"/>
          <p:cNvSpPr>
            <a:spLocks noChangeArrowheads="1"/>
          </p:cNvSpPr>
          <p:nvPr/>
        </p:nvSpPr>
        <p:spPr bwMode="invGray">
          <a:xfrm>
            <a:off x="915988" y="1757363"/>
            <a:ext cx="3343275" cy="1376362"/>
          </a:xfrm>
          <a:prstGeom prst="roundRect">
            <a:avLst>
              <a:gd name="adj" fmla="val 530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scene3d>
            <a:camera prst="legacyPerspectiveBottom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  <a:contourClr>
              <a:schemeClr val="accent2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gray">
          <a:xfrm>
            <a:off x="2859088" y="1865313"/>
            <a:ext cx="13319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Principe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AutoShape 6"/>
          <p:cNvSpPr>
            <a:spLocks noChangeArrowheads="1"/>
          </p:cNvSpPr>
          <p:nvPr/>
        </p:nvSpPr>
        <p:spPr bwMode="gray">
          <a:xfrm>
            <a:off x="4610100" y="1752600"/>
            <a:ext cx="3467100" cy="1376363"/>
          </a:xfrm>
          <a:prstGeom prst="roundRect">
            <a:avLst>
              <a:gd name="adj" fmla="val 5421"/>
            </a:avLst>
          </a:prstGeom>
          <a:solidFill>
            <a:srgbClr val="FFFF00"/>
          </a:solidFill>
          <a:ln>
            <a:noFill/>
          </a:ln>
          <a:effectLst/>
          <a:scene3d>
            <a:camera prst="legacyPerspectiveBottom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  <a:contourClr>
              <a:schemeClr val="folHlink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97" name="Rectangle 7"/>
          <p:cNvSpPr>
            <a:spLocks noChangeArrowheads="1"/>
          </p:cNvSpPr>
          <p:nvPr/>
        </p:nvSpPr>
        <p:spPr bwMode="gray">
          <a:xfrm>
            <a:off x="4614275" y="1896046"/>
            <a:ext cx="1516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Mécanisme</a:t>
            </a:r>
            <a:endParaRPr lang="en-US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AutoShape 8"/>
          <p:cNvSpPr>
            <a:spLocks noChangeArrowheads="1"/>
          </p:cNvSpPr>
          <p:nvPr/>
        </p:nvSpPr>
        <p:spPr bwMode="invGray">
          <a:xfrm>
            <a:off x="914400" y="3529013"/>
            <a:ext cx="3344863" cy="1374775"/>
          </a:xfrm>
          <a:prstGeom prst="roundRect">
            <a:avLst>
              <a:gd name="adj" fmla="val 6583"/>
            </a:avLst>
          </a:prstGeom>
          <a:solidFill>
            <a:srgbClr val="92D050"/>
          </a:solidFill>
          <a:ln>
            <a:noFill/>
          </a:ln>
          <a:effectLst/>
          <a:scene3d>
            <a:camera prst="legacyPerspectiv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99" name="Rectangle 9"/>
          <p:cNvSpPr>
            <a:spLocks noChangeArrowheads="1"/>
          </p:cNvSpPr>
          <p:nvPr/>
        </p:nvSpPr>
        <p:spPr bwMode="gray">
          <a:xfrm>
            <a:off x="2859088" y="4475163"/>
            <a:ext cx="1416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err="1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Cible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AutoShape 10"/>
          <p:cNvSpPr>
            <a:spLocks noChangeArrowheads="1"/>
          </p:cNvSpPr>
          <p:nvPr/>
        </p:nvSpPr>
        <p:spPr bwMode="invGray">
          <a:xfrm>
            <a:off x="4614863" y="3530600"/>
            <a:ext cx="3470275" cy="1366838"/>
          </a:xfrm>
          <a:prstGeom prst="roundRect">
            <a:avLst>
              <a:gd name="adj" fmla="val 6620"/>
            </a:avLst>
          </a:prstGeom>
          <a:solidFill>
            <a:srgbClr val="0070C0"/>
          </a:solidFill>
          <a:ln>
            <a:noFill/>
          </a:ln>
          <a:effectLst/>
          <a:scene3d>
            <a:camera prst="legacyPerspectiveTop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101" name="Rectangle 11"/>
          <p:cNvSpPr>
            <a:spLocks noChangeArrowheads="1"/>
          </p:cNvSpPr>
          <p:nvPr/>
        </p:nvSpPr>
        <p:spPr bwMode="gray">
          <a:xfrm>
            <a:off x="4621213" y="4497388"/>
            <a:ext cx="1254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Les lots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Text Box 12"/>
          <p:cNvSpPr txBox="1">
            <a:spLocks noChangeArrowheads="1"/>
          </p:cNvSpPr>
          <p:nvPr/>
        </p:nvSpPr>
        <p:spPr bwMode="gray">
          <a:xfrm>
            <a:off x="958850" y="3844924"/>
            <a:ext cx="203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Clients des PDV de la shortlist</a:t>
            </a:r>
            <a:endParaRPr lang="en-US" sz="1400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Text Box 13"/>
          <p:cNvSpPr txBox="1">
            <a:spLocks noChangeArrowheads="1"/>
          </p:cNvSpPr>
          <p:nvPr/>
        </p:nvSpPr>
        <p:spPr bwMode="gray">
          <a:xfrm>
            <a:off x="958850" y="2178990"/>
            <a:ext cx="19478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fr-FR" sz="1400" dirty="0">
                <a:latin typeface="Times New Roman" pitchFamily="18" charset="0"/>
                <a:cs typeface="Times New Roman" pitchFamily="18" charset="0"/>
              </a:rPr>
              <a:t>Achat + 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carte à gratter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Text Box 14"/>
          <p:cNvSpPr txBox="1">
            <a:spLocks noChangeArrowheads="1"/>
          </p:cNvSpPr>
          <p:nvPr/>
        </p:nvSpPr>
        <p:spPr bwMode="gray">
          <a:xfrm>
            <a:off x="5643571" y="2143116"/>
            <a:ext cx="240108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just" eaLnBrk="0" hangingPunct="0"/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Achat de 02 boites 8P ou 01 boite 24P = carte à gratter = 0 ou 1 lot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en-US" sz="1400" dirty="0" smtClean="0">
                <a:solidFill>
                  <a:srgbClr val="F8F8F8"/>
                </a:solidFill>
              </a:rPr>
              <a:t>.</a:t>
            </a:r>
            <a:endParaRPr lang="en-US" sz="1400" dirty="0">
              <a:solidFill>
                <a:srgbClr val="F8F8F8"/>
              </a:solidFill>
            </a:endParaRPr>
          </a:p>
        </p:txBody>
      </p:sp>
      <p:sp>
        <p:nvSpPr>
          <p:cNvPr id="105" name="Text Box 15"/>
          <p:cNvSpPr txBox="1">
            <a:spLocks noChangeArrowheads="1"/>
          </p:cNvSpPr>
          <p:nvPr/>
        </p:nvSpPr>
        <p:spPr bwMode="gray">
          <a:xfrm>
            <a:off x="5948758" y="3617855"/>
            <a:ext cx="2079626" cy="121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>
                <a:solidFill>
                  <a:srgbClr val="F8F8F8"/>
                </a:solidFill>
              </a:rPr>
              <a:t> </a:t>
            </a: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Stylos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Cahiers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Trousse académique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Sac à dos</a:t>
            </a:r>
            <a:endParaRPr lang="en-US" sz="1400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60925" y="3676650"/>
            <a:ext cx="742950" cy="744538"/>
            <a:chOff x="2430" y="1692"/>
            <a:chExt cx="339" cy="339"/>
          </a:xfrm>
        </p:grpSpPr>
        <p:sp>
          <p:nvSpPr>
            <p:cNvPr id="107" name="Freeform 17"/>
            <p:cNvSpPr>
              <a:spLocks noEditPoints="1"/>
            </p:cNvSpPr>
            <p:nvPr/>
          </p:nvSpPr>
          <p:spPr bwMode="gray">
            <a:xfrm>
              <a:off x="2430" y="1692"/>
              <a:ext cx="339" cy="339"/>
            </a:xfrm>
            <a:custGeom>
              <a:avLst/>
              <a:gdLst>
                <a:gd name="T0" fmla="*/ 170 w 339"/>
                <a:gd name="T1" fmla="*/ 0 h 339"/>
                <a:gd name="T2" fmla="*/ 131 w 339"/>
                <a:gd name="T3" fmla="*/ 5 h 339"/>
                <a:gd name="T4" fmla="*/ 95 w 339"/>
                <a:gd name="T5" fmla="*/ 17 h 339"/>
                <a:gd name="T6" fmla="*/ 63 w 339"/>
                <a:gd name="T7" fmla="*/ 38 h 339"/>
                <a:gd name="T8" fmla="*/ 38 w 339"/>
                <a:gd name="T9" fmla="*/ 63 h 339"/>
                <a:gd name="T10" fmla="*/ 18 w 339"/>
                <a:gd name="T11" fmla="*/ 95 h 339"/>
                <a:gd name="T12" fmla="*/ 5 w 339"/>
                <a:gd name="T13" fmla="*/ 131 h 339"/>
                <a:gd name="T14" fmla="*/ 0 w 339"/>
                <a:gd name="T15" fmla="*/ 170 h 339"/>
                <a:gd name="T16" fmla="*/ 5 w 339"/>
                <a:gd name="T17" fmla="*/ 209 h 339"/>
                <a:gd name="T18" fmla="*/ 18 w 339"/>
                <a:gd name="T19" fmla="*/ 245 h 339"/>
                <a:gd name="T20" fmla="*/ 38 w 339"/>
                <a:gd name="T21" fmla="*/ 276 h 339"/>
                <a:gd name="T22" fmla="*/ 63 w 339"/>
                <a:gd name="T23" fmla="*/ 302 h 339"/>
                <a:gd name="T24" fmla="*/ 95 w 339"/>
                <a:gd name="T25" fmla="*/ 323 h 339"/>
                <a:gd name="T26" fmla="*/ 131 w 339"/>
                <a:gd name="T27" fmla="*/ 335 h 339"/>
                <a:gd name="T28" fmla="*/ 170 w 339"/>
                <a:gd name="T29" fmla="*/ 339 h 339"/>
                <a:gd name="T30" fmla="*/ 209 w 339"/>
                <a:gd name="T31" fmla="*/ 335 h 339"/>
                <a:gd name="T32" fmla="*/ 245 w 339"/>
                <a:gd name="T33" fmla="*/ 323 h 339"/>
                <a:gd name="T34" fmla="*/ 276 w 339"/>
                <a:gd name="T35" fmla="*/ 302 h 339"/>
                <a:gd name="T36" fmla="*/ 303 w 339"/>
                <a:gd name="T37" fmla="*/ 276 h 339"/>
                <a:gd name="T38" fmla="*/ 323 w 339"/>
                <a:gd name="T39" fmla="*/ 245 h 339"/>
                <a:gd name="T40" fmla="*/ 335 w 339"/>
                <a:gd name="T41" fmla="*/ 209 h 339"/>
                <a:gd name="T42" fmla="*/ 339 w 339"/>
                <a:gd name="T43" fmla="*/ 170 h 339"/>
                <a:gd name="T44" fmla="*/ 335 w 339"/>
                <a:gd name="T45" fmla="*/ 131 h 339"/>
                <a:gd name="T46" fmla="*/ 323 w 339"/>
                <a:gd name="T47" fmla="*/ 95 h 339"/>
                <a:gd name="T48" fmla="*/ 303 w 339"/>
                <a:gd name="T49" fmla="*/ 63 h 339"/>
                <a:gd name="T50" fmla="*/ 276 w 339"/>
                <a:gd name="T51" fmla="*/ 38 h 339"/>
                <a:gd name="T52" fmla="*/ 245 w 339"/>
                <a:gd name="T53" fmla="*/ 17 h 339"/>
                <a:gd name="T54" fmla="*/ 209 w 339"/>
                <a:gd name="T55" fmla="*/ 5 h 339"/>
                <a:gd name="T56" fmla="*/ 170 w 339"/>
                <a:gd name="T57" fmla="*/ 0 h 339"/>
                <a:gd name="T58" fmla="*/ 170 w 339"/>
                <a:gd name="T59" fmla="*/ 294 h 339"/>
                <a:gd name="T60" fmla="*/ 137 w 339"/>
                <a:gd name="T61" fmla="*/ 291 h 339"/>
                <a:gd name="T62" fmla="*/ 107 w 339"/>
                <a:gd name="T63" fmla="*/ 278 h 339"/>
                <a:gd name="T64" fmla="*/ 81 w 339"/>
                <a:gd name="T65" fmla="*/ 258 h 339"/>
                <a:gd name="T66" fmla="*/ 62 w 339"/>
                <a:gd name="T67" fmla="*/ 233 h 339"/>
                <a:gd name="T68" fmla="*/ 50 w 339"/>
                <a:gd name="T69" fmla="*/ 203 h 339"/>
                <a:gd name="T70" fmla="*/ 45 w 339"/>
                <a:gd name="T71" fmla="*/ 170 h 339"/>
                <a:gd name="T72" fmla="*/ 50 w 339"/>
                <a:gd name="T73" fmla="*/ 137 h 339"/>
                <a:gd name="T74" fmla="*/ 62 w 339"/>
                <a:gd name="T75" fmla="*/ 107 h 339"/>
                <a:gd name="T76" fmla="*/ 81 w 339"/>
                <a:gd name="T77" fmla="*/ 81 h 339"/>
                <a:gd name="T78" fmla="*/ 107 w 339"/>
                <a:gd name="T79" fmla="*/ 62 h 339"/>
                <a:gd name="T80" fmla="*/ 137 w 339"/>
                <a:gd name="T81" fmla="*/ 48 h 339"/>
                <a:gd name="T82" fmla="*/ 170 w 339"/>
                <a:gd name="T83" fmla="*/ 44 h 339"/>
                <a:gd name="T84" fmla="*/ 203 w 339"/>
                <a:gd name="T85" fmla="*/ 48 h 339"/>
                <a:gd name="T86" fmla="*/ 233 w 339"/>
                <a:gd name="T87" fmla="*/ 62 h 339"/>
                <a:gd name="T88" fmla="*/ 258 w 339"/>
                <a:gd name="T89" fmla="*/ 81 h 339"/>
                <a:gd name="T90" fmla="*/ 278 w 339"/>
                <a:gd name="T91" fmla="*/ 107 h 339"/>
                <a:gd name="T92" fmla="*/ 291 w 339"/>
                <a:gd name="T93" fmla="*/ 137 h 339"/>
                <a:gd name="T94" fmla="*/ 296 w 339"/>
                <a:gd name="T95" fmla="*/ 170 h 339"/>
                <a:gd name="T96" fmla="*/ 291 w 339"/>
                <a:gd name="T97" fmla="*/ 203 h 339"/>
                <a:gd name="T98" fmla="*/ 278 w 339"/>
                <a:gd name="T99" fmla="*/ 233 h 339"/>
                <a:gd name="T100" fmla="*/ 258 w 339"/>
                <a:gd name="T101" fmla="*/ 258 h 339"/>
                <a:gd name="T102" fmla="*/ 233 w 339"/>
                <a:gd name="T103" fmla="*/ 278 h 339"/>
                <a:gd name="T104" fmla="*/ 203 w 339"/>
                <a:gd name="T105" fmla="*/ 291 h 339"/>
                <a:gd name="T106" fmla="*/ 170 w 339"/>
                <a:gd name="T107" fmla="*/ 29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9" h="339">
                  <a:moveTo>
                    <a:pt x="170" y="0"/>
                  </a:moveTo>
                  <a:lnTo>
                    <a:pt x="131" y="5"/>
                  </a:lnTo>
                  <a:lnTo>
                    <a:pt x="95" y="17"/>
                  </a:lnTo>
                  <a:lnTo>
                    <a:pt x="63" y="38"/>
                  </a:lnTo>
                  <a:lnTo>
                    <a:pt x="38" y="63"/>
                  </a:lnTo>
                  <a:lnTo>
                    <a:pt x="18" y="95"/>
                  </a:lnTo>
                  <a:lnTo>
                    <a:pt x="5" y="131"/>
                  </a:lnTo>
                  <a:lnTo>
                    <a:pt x="0" y="170"/>
                  </a:lnTo>
                  <a:lnTo>
                    <a:pt x="5" y="209"/>
                  </a:lnTo>
                  <a:lnTo>
                    <a:pt x="18" y="245"/>
                  </a:lnTo>
                  <a:lnTo>
                    <a:pt x="38" y="276"/>
                  </a:lnTo>
                  <a:lnTo>
                    <a:pt x="63" y="302"/>
                  </a:lnTo>
                  <a:lnTo>
                    <a:pt x="95" y="323"/>
                  </a:lnTo>
                  <a:lnTo>
                    <a:pt x="131" y="335"/>
                  </a:lnTo>
                  <a:lnTo>
                    <a:pt x="170" y="339"/>
                  </a:lnTo>
                  <a:lnTo>
                    <a:pt x="209" y="335"/>
                  </a:lnTo>
                  <a:lnTo>
                    <a:pt x="245" y="323"/>
                  </a:lnTo>
                  <a:lnTo>
                    <a:pt x="276" y="302"/>
                  </a:lnTo>
                  <a:lnTo>
                    <a:pt x="303" y="276"/>
                  </a:lnTo>
                  <a:lnTo>
                    <a:pt x="323" y="245"/>
                  </a:lnTo>
                  <a:lnTo>
                    <a:pt x="335" y="209"/>
                  </a:lnTo>
                  <a:lnTo>
                    <a:pt x="339" y="170"/>
                  </a:lnTo>
                  <a:lnTo>
                    <a:pt x="335" y="131"/>
                  </a:lnTo>
                  <a:lnTo>
                    <a:pt x="323" y="95"/>
                  </a:lnTo>
                  <a:lnTo>
                    <a:pt x="303" y="63"/>
                  </a:lnTo>
                  <a:lnTo>
                    <a:pt x="276" y="38"/>
                  </a:lnTo>
                  <a:lnTo>
                    <a:pt x="245" y="17"/>
                  </a:lnTo>
                  <a:lnTo>
                    <a:pt x="209" y="5"/>
                  </a:lnTo>
                  <a:lnTo>
                    <a:pt x="170" y="0"/>
                  </a:lnTo>
                  <a:close/>
                  <a:moveTo>
                    <a:pt x="170" y="294"/>
                  </a:moveTo>
                  <a:lnTo>
                    <a:pt x="137" y="291"/>
                  </a:lnTo>
                  <a:lnTo>
                    <a:pt x="107" y="278"/>
                  </a:lnTo>
                  <a:lnTo>
                    <a:pt x="81" y="258"/>
                  </a:lnTo>
                  <a:lnTo>
                    <a:pt x="62" y="233"/>
                  </a:lnTo>
                  <a:lnTo>
                    <a:pt x="50" y="203"/>
                  </a:lnTo>
                  <a:lnTo>
                    <a:pt x="45" y="170"/>
                  </a:lnTo>
                  <a:lnTo>
                    <a:pt x="50" y="137"/>
                  </a:lnTo>
                  <a:lnTo>
                    <a:pt x="62" y="107"/>
                  </a:lnTo>
                  <a:lnTo>
                    <a:pt x="81" y="81"/>
                  </a:lnTo>
                  <a:lnTo>
                    <a:pt x="107" y="62"/>
                  </a:lnTo>
                  <a:lnTo>
                    <a:pt x="137" y="48"/>
                  </a:lnTo>
                  <a:lnTo>
                    <a:pt x="170" y="44"/>
                  </a:lnTo>
                  <a:lnTo>
                    <a:pt x="203" y="48"/>
                  </a:lnTo>
                  <a:lnTo>
                    <a:pt x="233" y="62"/>
                  </a:lnTo>
                  <a:lnTo>
                    <a:pt x="258" y="81"/>
                  </a:lnTo>
                  <a:lnTo>
                    <a:pt x="278" y="107"/>
                  </a:lnTo>
                  <a:lnTo>
                    <a:pt x="291" y="137"/>
                  </a:lnTo>
                  <a:lnTo>
                    <a:pt x="296" y="170"/>
                  </a:lnTo>
                  <a:lnTo>
                    <a:pt x="291" y="203"/>
                  </a:lnTo>
                  <a:lnTo>
                    <a:pt x="278" y="233"/>
                  </a:lnTo>
                  <a:lnTo>
                    <a:pt x="258" y="258"/>
                  </a:lnTo>
                  <a:lnTo>
                    <a:pt x="233" y="278"/>
                  </a:lnTo>
                  <a:lnTo>
                    <a:pt x="203" y="291"/>
                  </a:lnTo>
                  <a:lnTo>
                    <a:pt x="170" y="29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08" name="Freeform 18"/>
            <p:cNvSpPr>
              <a:spLocks noEditPoints="1"/>
            </p:cNvSpPr>
            <p:nvPr/>
          </p:nvSpPr>
          <p:spPr bwMode="gray">
            <a:xfrm>
              <a:off x="2516" y="1799"/>
              <a:ext cx="168" cy="157"/>
            </a:xfrm>
            <a:custGeom>
              <a:avLst/>
              <a:gdLst>
                <a:gd name="T0" fmla="*/ 12 w 168"/>
                <a:gd name="T1" fmla="*/ 76 h 157"/>
                <a:gd name="T2" fmla="*/ 30 w 168"/>
                <a:gd name="T3" fmla="*/ 114 h 157"/>
                <a:gd name="T4" fmla="*/ 63 w 168"/>
                <a:gd name="T5" fmla="*/ 132 h 157"/>
                <a:gd name="T6" fmla="*/ 106 w 168"/>
                <a:gd name="T7" fmla="*/ 132 h 157"/>
                <a:gd name="T8" fmla="*/ 139 w 168"/>
                <a:gd name="T9" fmla="*/ 114 h 157"/>
                <a:gd name="T10" fmla="*/ 157 w 168"/>
                <a:gd name="T11" fmla="*/ 76 h 157"/>
                <a:gd name="T12" fmla="*/ 163 w 168"/>
                <a:gd name="T13" fmla="*/ 100 h 157"/>
                <a:gd name="T14" fmla="*/ 142 w 168"/>
                <a:gd name="T15" fmla="*/ 136 h 157"/>
                <a:gd name="T16" fmla="*/ 106 w 168"/>
                <a:gd name="T17" fmla="*/ 156 h 157"/>
                <a:gd name="T18" fmla="*/ 61 w 168"/>
                <a:gd name="T19" fmla="*/ 156 h 157"/>
                <a:gd name="T20" fmla="*/ 27 w 168"/>
                <a:gd name="T21" fmla="*/ 136 h 157"/>
                <a:gd name="T22" fmla="*/ 4 w 168"/>
                <a:gd name="T23" fmla="*/ 100 h 157"/>
                <a:gd name="T24" fmla="*/ 39 w 168"/>
                <a:gd name="T25" fmla="*/ 45 h 157"/>
                <a:gd name="T26" fmla="*/ 27 w 168"/>
                <a:gd name="T27" fmla="*/ 42 h 157"/>
                <a:gd name="T28" fmla="*/ 19 w 168"/>
                <a:gd name="T29" fmla="*/ 34 h 157"/>
                <a:gd name="T30" fmla="*/ 16 w 168"/>
                <a:gd name="T31" fmla="*/ 22 h 157"/>
                <a:gd name="T32" fmla="*/ 19 w 168"/>
                <a:gd name="T33" fmla="*/ 12 h 157"/>
                <a:gd name="T34" fmla="*/ 27 w 168"/>
                <a:gd name="T35" fmla="*/ 3 h 157"/>
                <a:gd name="T36" fmla="*/ 39 w 168"/>
                <a:gd name="T37" fmla="*/ 0 h 157"/>
                <a:gd name="T38" fmla="*/ 49 w 168"/>
                <a:gd name="T39" fmla="*/ 3 h 157"/>
                <a:gd name="T40" fmla="*/ 58 w 168"/>
                <a:gd name="T41" fmla="*/ 12 h 157"/>
                <a:gd name="T42" fmla="*/ 61 w 168"/>
                <a:gd name="T43" fmla="*/ 22 h 157"/>
                <a:gd name="T44" fmla="*/ 58 w 168"/>
                <a:gd name="T45" fmla="*/ 34 h 157"/>
                <a:gd name="T46" fmla="*/ 49 w 168"/>
                <a:gd name="T47" fmla="*/ 42 h 157"/>
                <a:gd name="T48" fmla="*/ 39 w 168"/>
                <a:gd name="T49" fmla="*/ 45 h 157"/>
                <a:gd name="T50" fmla="*/ 124 w 168"/>
                <a:gd name="T51" fmla="*/ 45 h 157"/>
                <a:gd name="T52" fmla="*/ 114 w 168"/>
                <a:gd name="T53" fmla="*/ 39 h 157"/>
                <a:gd name="T54" fmla="*/ 108 w 168"/>
                <a:gd name="T55" fmla="*/ 28 h 157"/>
                <a:gd name="T56" fmla="*/ 108 w 168"/>
                <a:gd name="T57" fmla="*/ 16 h 157"/>
                <a:gd name="T58" fmla="*/ 114 w 168"/>
                <a:gd name="T59" fmla="*/ 6 h 157"/>
                <a:gd name="T60" fmla="*/ 124 w 168"/>
                <a:gd name="T61" fmla="*/ 1 h 157"/>
                <a:gd name="T62" fmla="*/ 136 w 168"/>
                <a:gd name="T63" fmla="*/ 1 h 157"/>
                <a:gd name="T64" fmla="*/ 145 w 168"/>
                <a:gd name="T65" fmla="*/ 6 h 157"/>
                <a:gd name="T66" fmla="*/ 151 w 168"/>
                <a:gd name="T67" fmla="*/ 16 h 157"/>
                <a:gd name="T68" fmla="*/ 151 w 168"/>
                <a:gd name="T69" fmla="*/ 28 h 157"/>
                <a:gd name="T70" fmla="*/ 145 w 168"/>
                <a:gd name="T71" fmla="*/ 39 h 157"/>
                <a:gd name="T72" fmla="*/ 136 w 168"/>
                <a:gd name="T73" fmla="*/ 4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8" h="157">
                  <a:moveTo>
                    <a:pt x="0" y="76"/>
                  </a:moveTo>
                  <a:lnTo>
                    <a:pt x="12" y="76"/>
                  </a:lnTo>
                  <a:lnTo>
                    <a:pt x="18" y="97"/>
                  </a:lnTo>
                  <a:lnTo>
                    <a:pt x="30" y="114"/>
                  </a:lnTo>
                  <a:lnTo>
                    <a:pt x="43" y="126"/>
                  </a:lnTo>
                  <a:lnTo>
                    <a:pt x="63" y="132"/>
                  </a:lnTo>
                  <a:lnTo>
                    <a:pt x="84" y="135"/>
                  </a:lnTo>
                  <a:lnTo>
                    <a:pt x="106" y="132"/>
                  </a:lnTo>
                  <a:lnTo>
                    <a:pt x="124" y="126"/>
                  </a:lnTo>
                  <a:lnTo>
                    <a:pt x="139" y="114"/>
                  </a:lnTo>
                  <a:lnTo>
                    <a:pt x="150" y="97"/>
                  </a:lnTo>
                  <a:lnTo>
                    <a:pt x="157" y="76"/>
                  </a:lnTo>
                  <a:lnTo>
                    <a:pt x="168" y="76"/>
                  </a:lnTo>
                  <a:lnTo>
                    <a:pt x="163" y="100"/>
                  </a:lnTo>
                  <a:lnTo>
                    <a:pt x="154" y="120"/>
                  </a:lnTo>
                  <a:lnTo>
                    <a:pt x="142" y="136"/>
                  </a:lnTo>
                  <a:lnTo>
                    <a:pt x="126" y="148"/>
                  </a:lnTo>
                  <a:lnTo>
                    <a:pt x="106" y="156"/>
                  </a:lnTo>
                  <a:lnTo>
                    <a:pt x="84" y="157"/>
                  </a:lnTo>
                  <a:lnTo>
                    <a:pt x="61" y="156"/>
                  </a:lnTo>
                  <a:lnTo>
                    <a:pt x="43" y="148"/>
                  </a:lnTo>
                  <a:lnTo>
                    <a:pt x="27" y="136"/>
                  </a:lnTo>
                  <a:lnTo>
                    <a:pt x="13" y="120"/>
                  </a:lnTo>
                  <a:lnTo>
                    <a:pt x="4" y="100"/>
                  </a:lnTo>
                  <a:lnTo>
                    <a:pt x="0" y="76"/>
                  </a:lnTo>
                  <a:close/>
                  <a:moveTo>
                    <a:pt x="39" y="45"/>
                  </a:moveTo>
                  <a:lnTo>
                    <a:pt x="33" y="45"/>
                  </a:lnTo>
                  <a:lnTo>
                    <a:pt x="27" y="42"/>
                  </a:lnTo>
                  <a:lnTo>
                    <a:pt x="22" y="39"/>
                  </a:lnTo>
                  <a:lnTo>
                    <a:pt x="19" y="34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2" y="6"/>
                  </a:lnTo>
                  <a:lnTo>
                    <a:pt x="27" y="3"/>
                  </a:lnTo>
                  <a:lnTo>
                    <a:pt x="33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49" y="3"/>
                  </a:lnTo>
                  <a:lnTo>
                    <a:pt x="55" y="6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1" y="22"/>
                  </a:lnTo>
                  <a:lnTo>
                    <a:pt x="61" y="28"/>
                  </a:lnTo>
                  <a:lnTo>
                    <a:pt x="58" y="34"/>
                  </a:lnTo>
                  <a:lnTo>
                    <a:pt x="55" y="39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39" y="45"/>
                  </a:lnTo>
                  <a:close/>
                  <a:moveTo>
                    <a:pt x="130" y="45"/>
                  </a:moveTo>
                  <a:lnTo>
                    <a:pt x="124" y="45"/>
                  </a:lnTo>
                  <a:lnTo>
                    <a:pt x="118" y="42"/>
                  </a:lnTo>
                  <a:lnTo>
                    <a:pt x="114" y="39"/>
                  </a:lnTo>
                  <a:lnTo>
                    <a:pt x="109" y="34"/>
                  </a:lnTo>
                  <a:lnTo>
                    <a:pt x="108" y="28"/>
                  </a:lnTo>
                  <a:lnTo>
                    <a:pt x="106" y="22"/>
                  </a:lnTo>
                  <a:lnTo>
                    <a:pt x="108" y="16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8" y="3"/>
                  </a:lnTo>
                  <a:lnTo>
                    <a:pt x="124" y="1"/>
                  </a:lnTo>
                  <a:lnTo>
                    <a:pt x="130" y="0"/>
                  </a:lnTo>
                  <a:lnTo>
                    <a:pt x="136" y="1"/>
                  </a:lnTo>
                  <a:lnTo>
                    <a:pt x="141" y="3"/>
                  </a:lnTo>
                  <a:lnTo>
                    <a:pt x="145" y="6"/>
                  </a:lnTo>
                  <a:lnTo>
                    <a:pt x="150" y="12"/>
                  </a:lnTo>
                  <a:lnTo>
                    <a:pt x="151" y="16"/>
                  </a:lnTo>
                  <a:lnTo>
                    <a:pt x="153" y="22"/>
                  </a:lnTo>
                  <a:lnTo>
                    <a:pt x="151" y="28"/>
                  </a:lnTo>
                  <a:lnTo>
                    <a:pt x="150" y="34"/>
                  </a:lnTo>
                  <a:lnTo>
                    <a:pt x="145" y="39"/>
                  </a:lnTo>
                  <a:lnTo>
                    <a:pt x="141" y="42"/>
                  </a:lnTo>
                  <a:lnTo>
                    <a:pt x="136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222625" y="2259013"/>
            <a:ext cx="763588" cy="750887"/>
            <a:chOff x="866" y="2169"/>
            <a:chExt cx="406" cy="405"/>
          </a:xfrm>
        </p:grpSpPr>
        <p:sp>
          <p:nvSpPr>
            <p:cNvPr id="110" name="Freeform 20"/>
            <p:cNvSpPr>
              <a:spLocks/>
            </p:cNvSpPr>
            <p:nvPr/>
          </p:nvSpPr>
          <p:spPr bwMode="gray">
            <a:xfrm>
              <a:off x="1073" y="2181"/>
              <a:ext cx="190" cy="152"/>
            </a:xfrm>
            <a:custGeom>
              <a:avLst/>
              <a:gdLst>
                <a:gd name="T0" fmla="*/ 34 w 190"/>
                <a:gd name="T1" fmla="*/ 15 h 152"/>
                <a:gd name="T2" fmla="*/ 40 w 190"/>
                <a:gd name="T3" fmla="*/ 17 h 152"/>
                <a:gd name="T4" fmla="*/ 46 w 190"/>
                <a:gd name="T5" fmla="*/ 18 h 152"/>
                <a:gd name="T6" fmla="*/ 51 w 190"/>
                <a:gd name="T7" fmla="*/ 23 h 152"/>
                <a:gd name="T8" fmla="*/ 55 w 190"/>
                <a:gd name="T9" fmla="*/ 27 h 152"/>
                <a:gd name="T10" fmla="*/ 57 w 190"/>
                <a:gd name="T11" fmla="*/ 33 h 152"/>
                <a:gd name="T12" fmla="*/ 58 w 190"/>
                <a:gd name="T13" fmla="*/ 39 h 152"/>
                <a:gd name="T14" fmla="*/ 58 w 190"/>
                <a:gd name="T15" fmla="*/ 51 h 152"/>
                <a:gd name="T16" fmla="*/ 58 w 190"/>
                <a:gd name="T17" fmla="*/ 57 h 152"/>
                <a:gd name="T18" fmla="*/ 55 w 190"/>
                <a:gd name="T19" fmla="*/ 62 h 152"/>
                <a:gd name="T20" fmla="*/ 54 w 190"/>
                <a:gd name="T21" fmla="*/ 66 h 152"/>
                <a:gd name="T22" fmla="*/ 60 w 190"/>
                <a:gd name="T23" fmla="*/ 69 h 152"/>
                <a:gd name="T24" fmla="*/ 66 w 190"/>
                <a:gd name="T25" fmla="*/ 72 h 152"/>
                <a:gd name="T26" fmla="*/ 70 w 190"/>
                <a:gd name="T27" fmla="*/ 72 h 152"/>
                <a:gd name="T28" fmla="*/ 73 w 190"/>
                <a:gd name="T29" fmla="*/ 72 h 152"/>
                <a:gd name="T30" fmla="*/ 75 w 190"/>
                <a:gd name="T31" fmla="*/ 72 h 152"/>
                <a:gd name="T32" fmla="*/ 82 w 190"/>
                <a:gd name="T33" fmla="*/ 72 h 152"/>
                <a:gd name="T34" fmla="*/ 87 w 190"/>
                <a:gd name="T35" fmla="*/ 75 h 152"/>
                <a:gd name="T36" fmla="*/ 93 w 190"/>
                <a:gd name="T37" fmla="*/ 78 h 152"/>
                <a:gd name="T38" fmla="*/ 96 w 190"/>
                <a:gd name="T39" fmla="*/ 83 h 152"/>
                <a:gd name="T40" fmla="*/ 99 w 190"/>
                <a:gd name="T41" fmla="*/ 89 h 152"/>
                <a:gd name="T42" fmla="*/ 99 w 190"/>
                <a:gd name="T43" fmla="*/ 95 h 152"/>
                <a:gd name="T44" fmla="*/ 99 w 190"/>
                <a:gd name="T45" fmla="*/ 96 h 152"/>
                <a:gd name="T46" fmla="*/ 118 w 190"/>
                <a:gd name="T47" fmla="*/ 119 h 152"/>
                <a:gd name="T48" fmla="*/ 132 w 190"/>
                <a:gd name="T49" fmla="*/ 146 h 152"/>
                <a:gd name="T50" fmla="*/ 145 w 190"/>
                <a:gd name="T51" fmla="*/ 146 h 152"/>
                <a:gd name="T52" fmla="*/ 156 w 190"/>
                <a:gd name="T53" fmla="*/ 146 h 152"/>
                <a:gd name="T54" fmla="*/ 160 w 190"/>
                <a:gd name="T55" fmla="*/ 146 h 152"/>
                <a:gd name="T56" fmla="*/ 160 w 190"/>
                <a:gd name="T57" fmla="*/ 146 h 152"/>
                <a:gd name="T58" fmla="*/ 160 w 190"/>
                <a:gd name="T59" fmla="*/ 146 h 152"/>
                <a:gd name="T60" fmla="*/ 175 w 190"/>
                <a:gd name="T61" fmla="*/ 147 h 152"/>
                <a:gd name="T62" fmla="*/ 190 w 190"/>
                <a:gd name="T63" fmla="*/ 152 h 152"/>
                <a:gd name="T64" fmla="*/ 180 w 190"/>
                <a:gd name="T65" fmla="*/ 116 h 152"/>
                <a:gd name="T66" fmla="*/ 162 w 190"/>
                <a:gd name="T67" fmla="*/ 84 h 152"/>
                <a:gd name="T68" fmla="*/ 139 w 190"/>
                <a:gd name="T69" fmla="*/ 56 h 152"/>
                <a:gd name="T70" fmla="*/ 111 w 190"/>
                <a:gd name="T71" fmla="*/ 33 h 152"/>
                <a:gd name="T72" fmla="*/ 79 w 190"/>
                <a:gd name="T73" fmla="*/ 15 h 152"/>
                <a:gd name="T74" fmla="*/ 43 w 190"/>
                <a:gd name="T75" fmla="*/ 5 h 152"/>
                <a:gd name="T76" fmla="*/ 6 w 190"/>
                <a:gd name="T77" fmla="*/ 0 h 152"/>
                <a:gd name="T78" fmla="*/ 3 w 190"/>
                <a:gd name="T79" fmla="*/ 0 h 152"/>
                <a:gd name="T80" fmla="*/ 0 w 190"/>
                <a:gd name="T81" fmla="*/ 2 h 152"/>
                <a:gd name="T82" fmla="*/ 4 w 190"/>
                <a:gd name="T83" fmla="*/ 8 h 152"/>
                <a:gd name="T84" fmla="*/ 9 w 190"/>
                <a:gd name="T85" fmla="*/ 15 h 152"/>
                <a:gd name="T86" fmla="*/ 19 w 190"/>
                <a:gd name="T87" fmla="*/ 15 h 152"/>
                <a:gd name="T88" fmla="*/ 30 w 190"/>
                <a:gd name="T89" fmla="*/ 15 h 152"/>
                <a:gd name="T90" fmla="*/ 34 w 190"/>
                <a:gd name="T91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0" h="152">
                  <a:moveTo>
                    <a:pt x="34" y="15"/>
                  </a:moveTo>
                  <a:lnTo>
                    <a:pt x="40" y="17"/>
                  </a:lnTo>
                  <a:lnTo>
                    <a:pt x="46" y="18"/>
                  </a:lnTo>
                  <a:lnTo>
                    <a:pt x="51" y="23"/>
                  </a:lnTo>
                  <a:lnTo>
                    <a:pt x="55" y="27"/>
                  </a:lnTo>
                  <a:lnTo>
                    <a:pt x="57" y="33"/>
                  </a:lnTo>
                  <a:lnTo>
                    <a:pt x="58" y="39"/>
                  </a:lnTo>
                  <a:lnTo>
                    <a:pt x="58" y="51"/>
                  </a:lnTo>
                  <a:lnTo>
                    <a:pt x="58" y="57"/>
                  </a:lnTo>
                  <a:lnTo>
                    <a:pt x="55" y="62"/>
                  </a:lnTo>
                  <a:lnTo>
                    <a:pt x="54" y="66"/>
                  </a:lnTo>
                  <a:lnTo>
                    <a:pt x="60" y="69"/>
                  </a:lnTo>
                  <a:lnTo>
                    <a:pt x="66" y="72"/>
                  </a:lnTo>
                  <a:lnTo>
                    <a:pt x="70" y="72"/>
                  </a:lnTo>
                  <a:lnTo>
                    <a:pt x="73" y="72"/>
                  </a:lnTo>
                  <a:lnTo>
                    <a:pt x="75" y="72"/>
                  </a:lnTo>
                  <a:lnTo>
                    <a:pt x="82" y="72"/>
                  </a:lnTo>
                  <a:lnTo>
                    <a:pt x="87" y="75"/>
                  </a:lnTo>
                  <a:lnTo>
                    <a:pt x="93" y="78"/>
                  </a:lnTo>
                  <a:lnTo>
                    <a:pt x="96" y="83"/>
                  </a:lnTo>
                  <a:lnTo>
                    <a:pt x="99" y="89"/>
                  </a:lnTo>
                  <a:lnTo>
                    <a:pt x="99" y="95"/>
                  </a:lnTo>
                  <a:lnTo>
                    <a:pt x="99" y="96"/>
                  </a:lnTo>
                  <a:lnTo>
                    <a:pt x="118" y="119"/>
                  </a:lnTo>
                  <a:lnTo>
                    <a:pt x="132" y="146"/>
                  </a:lnTo>
                  <a:lnTo>
                    <a:pt x="145" y="146"/>
                  </a:lnTo>
                  <a:lnTo>
                    <a:pt x="156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75" y="147"/>
                  </a:lnTo>
                  <a:lnTo>
                    <a:pt x="190" y="152"/>
                  </a:lnTo>
                  <a:lnTo>
                    <a:pt x="180" y="116"/>
                  </a:lnTo>
                  <a:lnTo>
                    <a:pt x="162" y="84"/>
                  </a:lnTo>
                  <a:lnTo>
                    <a:pt x="139" y="56"/>
                  </a:lnTo>
                  <a:lnTo>
                    <a:pt x="111" y="33"/>
                  </a:lnTo>
                  <a:lnTo>
                    <a:pt x="79" y="15"/>
                  </a:lnTo>
                  <a:lnTo>
                    <a:pt x="43" y="5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4" y="8"/>
                  </a:lnTo>
                  <a:lnTo>
                    <a:pt x="9" y="15"/>
                  </a:lnTo>
                  <a:lnTo>
                    <a:pt x="19" y="15"/>
                  </a:lnTo>
                  <a:lnTo>
                    <a:pt x="30" y="15"/>
                  </a:lnTo>
                  <a:lnTo>
                    <a:pt x="34" y="1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gray">
            <a:xfrm>
              <a:off x="911" y="2415"/>
              <a:ext cx="109" cy="131"/>
            </a:xfrm>
            <a:custGeom>
              <a:avLst/>
              <a:gdLst>
                <a:gd name="T0" fmla="*/ 40 w 109"/>
                <a:gd name="T1" fmla="*/ 0 h 131"/>
                <a:gd name="T2" fmla="*/ 33 w 109"/>
                <a:gd name="T3" fmla="*/ 11 h 131"/>
                <a:gd name="T4" fmla="*/ 25 w 109"/>
                <a:gd name="T5" fmla="*/ 21 h 131"/>
                <a:gd name="T6" fmla="*/ 16 w 109"/>
                <a:gd name="T7" fmla="*/ 32 h 131"/>
                <a:gd name="T8" fmla="*/ 12 w 109"/>
                <a:gd name="T9" fmla="*/ 39 h 131"/>
                <a:gd name="T10" fmla="*/ 9 w 109"/>
                <a:gd name="T11" fmla="*/ 41 h 131"/>
                <a:gd name="T12" fmla="*/ 7 w 109"/>
                <a:gd name="T13" fmla="*/ 44 h 131"/>
                <a:gd name="T14" fmla="*/ 3 w 109"/>
                <a:gd name="T15" fmla="*/ 45 h 131"/>
                <a:gd name="T16" fmla="*/ 0 w 109"/>
                <a:gd name="T17" fmla="*/ 47 h 131"/>
                <a:gd name="T18" fmla="*/ 18 w 109"/>
                <a:gd name="T19" fmla="*/ 74 h 131"/>
                <a:gd name="T20" fmla="*/ 39 w 109"/>
                <a:gd name="T21" fmla="*/ 96 h 131"/>
                <a:gd name="T22" fmla="*/ 63 w 109"/>
                <a:gd name="T23" fmla="*/ 116 h 131"/>
                <a:gd name="T24" fmla="*/ 90 w 109"/>
                <a:gd name="T25" fmla="*/ 131 h 131"/>
                <a:gd name="T26" fmla="*/ 100 w 109"/>
                <a:gd name="T27" fmla="*/ 104 h 131"/>
                <a:gd name="T28" fmla="*/ 109 w 109"/>
                <a:gd name="T29" fmla="*/ 77 h 131"/>
                <a:gd name="T30" fmla="*/ 87 w 109"/>
                <a:gd name="T31" fmla="*/ 63 h 131"/>
                <a:gd name="T32" fmla="*/ 67 w 109"/>
                <a:gd name="T33" fmla="*/ 45 h 131"/>
                <a:gd name="T34" fmla="*/ 52 w 109"/>
                <a:gd name="T35" fmla="*/ 24 h 131"/>
                <a:gd name="T36" fmla="*/ 40 w 109"/>
                <a:gd name="T3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31">
                  <a:moveTo>
                    <a:pt x="40" y="0"/>
                  </a:moveTo>
                  <a:lnTo>
                    <a:pt x="33" y="11"/>
                  </a:lnTo>
                  <a:lnTo>
                    <a:pt x="25" y="21"/>
                  </a:lnTo>
                  <a:lnTo>
                    <a:pt x="16" y="32"/>
                  </a:lnTo>
                  <a:lnTo>
                    <a:pt x="12" y="39"/>
                  </a:lnTo>
                  <a:lnTo>
                    <a:pt x="9" y="41"/>
                  </a:lnTo>
                  <a:lnTo>
                    <a:pt x="7" y="44"/>
                  </a:lnTo>
                  <a:lnTo>
                    <a:pt x="3" y="45"/>
                  </a:lnTo>
                  <a:lnTo>
                    <a:pt x="0" y="47"/>
                  </a:lnTo>
                  <a:lnTo>
                    <a:pt x="18" y="74"/>
                  </a:lnTo>
                  <a:lnTo>
                    <a:pt x="39" y="96"/>
                  </a:lnTo>
                  <a:lnTo>
                    <a:pt x="63" y="116"/>
                  </a:lnTo>
                  <a:lnTo>
                    <a:pt x="90" y="131"/>
                  </a:lnTo>
                  <a:lnTo>
                    <a:pt x="100" y="104"/>
                  </a:lnTo>
                  <a:lnTo>
                    <a:pt x="109" y="77"/>
                  </a:lnTo>
                  <a:lnTo>
                    <a:pt x="87" y="63"/>
                  </a:lnTo>
                  <a:lnTo>
                    <a:pt x="67" y="45"/>
                  </a:lnTo>
                  <a:lnTo>
                    <a:pt x="52" y="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2" name="Freeform 22"/>
            <p:cNvSpPr>
              <a:spLocks/>
            </p:cNvSpPr>
            <p:nvPr/>
          </p:nvSpPr>
          <p:spPr bwMode="gray">
            <a:xfrm>
              <a:off x="911" y="2198"/>
              <a:ext cx="109" cy="130"/>
            </a:xfrm>
            <a:custGeom>
              <a:avLst/>
              <a:gdLst>
                <a:gd name="T0" fmla="*/ 9 w 109"/>
                <a:gd name="T1" fmla="*/ 90 h 130"/>
                <a:gd name="T2" fmla="*/ 12 w 109"/>
                <a:gd name="T3" fmla="*/ 93 h 130"/>
                <a:gd name="T4" fmla="*/ 16 w 109"/>
                <a:gd name="T5" fmla="*/ 99 h 130"/>
                <a:gd name="T6" fmla="*/ 25 w 109"/>
                <a:gd name="T7" fmla="*/ 109 h 130"/>
                <a:gd name="T8" fmla="*/ 33 w 109"/>
                <a:gd name="T9" fmla="*/ 120 h 130"/>
                <a:gd name="T10" fmla="*/ 40 w 109"/>
                <a:gd name="T11" fmla="*/ 130 h 130"/>
                <a:gd name="T12" fmla="*/ 52 w 109"/>
                <a:gd name="T13" fmla="*/ 106 h 130"/>
                <a:gd name="T14" fmla="*/ 67 w 109"/>
                <a:gd name="T15" fmla="*/ 85 h 130"/>
                <a:gd name="T16" fmla="*/ 87 w 109"/>
                <a:gd name="T17" fmla="*/ 67 h 130"/>
                <a:gd name="T18" fmla="*/ 109 w 109"/>
                <a:gd name="T19" fmla="*/ 54 h 130"/>
                <a:gd name="T20" fmla="*/ 100 w 109"/>
                <a:gd name="T21" fmla="*/ 27 h 130"/>
                <a:gd name="T22" fmla="*/ 90 w 109"/>
                <a:gd name="T23" fmla="*/ 0 h 130"/>
                <a:gd name="T24" fmla="*/ 63 w 109"/>
                <a:gd name="T25" fmla="*/ 15 h 130"/>
                <a:gd name="T26" fmla="*/ 39 w 109"/>
                <a:gd name="T27" fmla="*/ 34 h 130"/>
                <a:gd name="T28" fmla="*/ 18 w 109"/>
                <a:gd name="T29" fmla="*/ 57 h 130"/>
                <a:gd name="T30" fmla="*/ 0 w 109"/>
                <a:gd name="T31" fmla="*/ 84 h 130"/>
                <a:gd name="T32" fmla="*/ 6 w 109"/>
                <a:gd name="T33" fmla="*/ 85 h 130"/>
                <a:gd name="T34" fmla="*/ 9 w 109"/>
                <a:gd name="T3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9" h="130">
                  <a:moveTo>
                    <a:pt x="9" y="90"/>
                  </a:moveTo>
                  <a:lnTo>
                    <a:pt x="12" y="93"/>
                  </a:lnTo>
                  <a:lnTo>
                    <a:pt x="16" y="99"/>
                  </a:lnTo>
                  <a:lnTo>
                    <a:pt x="25" y="109"/>
                  </a:lnTo>
                  <a:lnTo>
                    <a:pt x="33" y="120"/>
                  </a:lnTo>
                  <a:lnTo>
                    <a:pt x="40" y="130"/>
                  </a:lnTo>
                  <a:lnTo>
                    <a:pt x="52" y="106"/>
                  </a:lnTo>
                  <a:lnTo>
                    <a:pt x="67" y="85"/>
                  </a:lnTo>
                  <a:lnTo>
                    <a:pt x="87" y="67"/>
                  </a:lnTo>
                  <a:lnTo>
                    <a:pt x="109" y="54"/>
                  </a:lnTo>
                  <a:lnTo>
                    <a:pt x="100" y="27"/>
                  </a:lnTo>
                  <a:lnTo>
                    <a:pt x="90" y="0"/>
                  </a:lnTo>
                  <a:lnTo>
                    <a:pt x="63" y="15"/>
                  </a:lnTo>
                  <a:lnTo>
                    <a:pt x="39" y="34"/>
                  </a:lnTo>
                  <a:lnTo>
                    <a:pt x="18" y="57"/>
                  </a:lnTo>
                  <a:lnTo>
                    <a:pt x="0" y="84"/>
                  </a:lnTo>
                  <a:lnTo>
                    <a:pt x="6" y="85"/>
                  </a:lnTo>
                  <a:lnTo>
                    <a:pt x="9" y="9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3" name="Freeform 23"/>
            <p:cNvSpPr>
              <a:spLocks/>
            </p:cNvSpPr>
            <p:nvPr/>
          </p:nvSpPr>
          <p:spPr bwMode="gray">
            <a:xfrm>
              <a:off x="1073" y="2411"/>
              <a:ext cx="190" cy="151"/>
            </a:xfrm>
            <a:custGeom>
              <a:avLst/>
              <a:gdLst>
                <a:gd name="T0" fmla="*/ 132 w 190"/>
                <a:gd name="T1" fmla="*/ 6 h 151"/>
                <a:gd name="T2" fmla="*/ 118 w 190"/>
                <a:gd name="T3" fmla="*/ 33 h 151"/>
                <a:gd name="T4" fmla="*/ 99 w 190"/>
                <a:gd name="T5" fmla="*/ 55 h 151"/>
                <a:gd name="T6" fmla="*/ 99 w 190"/>
                <a:gd name="T7" fmla="*/ 57 h 151"/>
                <a:gd name="T8" fmla="*/ 99 w 190"/>
                <a:gd name="T9" fmla="*/ 63 h 151"/>
                <a:gd name="T10" fmla="*/ 96 w 190"/>
                <a:gd name="T11" fmla="*/ 69 h 151"/>
                <a:gd name="T12" fmla="*/ 93 w 190"/>
                <a:gd name="T13" fmla="*/ 73 h 151"/>
                <a:gd name="T14" fmla="*/ 87 w 190"/>
                <a:gd name="T15" fmla="*/ 76 h 151"/>
                <a:gd name="T16" fmla="*/ 82 w 190"/>
                <a:gd name="T17" fmla="*/ 79 h 151"/>
                <a:gd name="T18" fmla="*/ 75 w 190"/>
                <a:gd name="T19" fmla="*/ 81 h 151"/>
                <a:gd name="T20" fmla="*/ 73 w 190"/>
                <a:gd name="T21" fmla="*/ 81 h 151"/>
                <a:gd name="T22" fmla="*/ 70 w 190"/>
                <a:gd name="T23" fmla="*/ 81 h 151"/>
                <a:gd name="T24" fmla="*/ 66 w 190"/>
                <a:gd name="T25" fmla="*/ 81 h 151"/>
                <a:gd name="T26" fmla="*/ 60 w 190"/>
                <a:gd name="T27" fmla="*/ 82 h 151"/>
                <a:gd name="T28" fmla="*/ 54 w 190"/>
                <a:gd name="T29" fmla="*/ 85 h 151"/>
                <a:gd name="T30" fmla="*/ 55 w 190"/>
                <a:gd name="T31" fmla="*/ 90 h 151"/>
                <a:gd name="T32" fmla="*/ 58 w 190"/>
                <a:gd name="T33" fmla="*/ 94 h 151"/>
                <a:gd name="T34" fmla="*/ 58 w 190"/>
                <a:gd name="T35" fmla="*/ 100 h 151"/>
                <a:gd name="T36" fmla="*/ 58 w 190"/>
                <a:gd name="T37" fmla="*/ 112 h 151"/>
                <a:gd name="T38" fmla="*/ 57 w 190"/>
                <a:gd name="T39" fmla="*/ 118 h 151"/>
                <a:gd name="T40" fmla="*/ 55 w 190"/>
                <a:gd name="T41" fmla="*/ 124 h 151"/>
                <a:gd name="T42" fmla="*/ 51 w 190"/>
                <a:gd name="T43" fmla="*/ 129 h 151"/>
                <a:gd name="T44" fmla="*/ 46 w 190"/>
                <a:gd name="T45" fmla="*/ 133 h 151"/>
                <a:gd name="T46" fmla="*/ 40 w 190"/>
                <a:gd name="T47" fmla="*/ 135 h 151"/>
                <a:gd name="T48" fmla="*/ 34 w 190"/>
                <a:gd name="T49" fmla="*/ 136 h 151"/>
                <a:gd name="T50" fmla="*/ 30 w 190"/>
                <a:gd name="T51" fmla="*/ 136 h 151"/>
                <a:gd name="T52" fmla="*/ 19 w 190"/>
                <a:gd name="T53" fmla="*/ 136 h 151"/>
                <a:gd name="T54" fmla="*/ 9 w 190"/>
                <a:gd name="T55" fmla="*/ 136 h 151"/>
                <a:gd name="T56" fmla="*/ 4 w 190"/>
                <a:gd name="T57" fmla="*/ 144 h 151"/>
                <a:gd name="T58" fmla="*/ 0 w 190"/>
                <a:gd name="T59" fmla="*/ 150 h 151"/>
                <a:gd name="T60" fmla="*/ 3 w 190"/>
                <a:gd name="T61" fmla="*/ 151 h 151"/>
                <a:gd name="T62" fmla="*/ 6 w 190"/>
                <a:gd name="T63" fmla="*/ 151 h 151"/>
                <a:gd name="T64" fmla="*/ 43 w 190"/>
                <a:gd name="T65" fmla="*/ 147 h 151"/>
                <a:gd name="T66" fmla="*/ 79 w 190"/>
                <a:gd name="T67" fmla="*/ 136 h 151"/>
                <a:gd name="T68" fmla="*/ 111 w 190"/>
                <a:gd name="T69" fmla="*/ 118 h 151"/>
                <a:gd name="T70" fmla="*/ 139 w 190"/>
                <a:gd name="T71" fmla="*/ 96 h 151"/>
                <a:gd name="T72" fmla="*/ 162 w 190"/>
                <a:gd name="T73" fmla="*/ 67 h 151"/>
                <a:gd name="T74" fmla="*/ 180 w 190"/>
                <a:gd name="T75" fmla="*/ 36 h 151"/>
                <a:gd name="T76" fmla="*/ 190 w 190"/>
                <a:gd name="T77" fmla="*/ 0 h 151"/>
                <a:gd name="T78" fmla="*/ 175 w 190"/>
                <a:gd name="T79" fmla="*/ 4 h 151"/>
                <a:gd name="T80" fmla="*/ 160 w 190"/>
                <a:gd name="T81" fmla="*/ 6 h 151"/>
                <a:gd name="T82" fmla="*/ 156 w 190"/>
                <a:gd name="T83" fmla="*/ 6 h 151"/>
                <a:gd name="T84" fmla="*/ 145 w 190"/>
                <a:gd name="T85" fmla="*/ 6 h 151"/>
                <a:gd name="T86" fmla="*/ 132 w 190"/>
                <a:gd name="T87" fmla="*/ 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0" h="151">
                  <a:moveTo>
                    <a:pt x="132" y="6"/>
                  </a:moveTo>
                  <a:lnTo>
                    <a:pt x="118" y="33"/>
                  </a:lnTo>
                  <a:lnTo>
                    <a:pt x="99" y="55"/>
                  </a:lnTo>
                  <a:lnTo>
                    <a:pt x="99" y="57"/>
                  </a:lnTo>
                  <a:lnTo>
                    <a:pt x="99" y="63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87" y="76"/>
                  </a:lnTo>
                  <a:lnTo>
                    <a:pt x="82" y="79"/>
                  </a:lnTo>
                  <a:lnTo>
                    <a:pt x="75" y="81"/>
                  </a:lnTo>
                  <a:lnTo>
                    <a:pt x="73" y="81"/>
                  </a:lnTo>
                  <a:lnTo>
                    <a:pt x="70" y="81"/>
                  </a:lnTo>
                  <a:lnTo>
                    <a:pt x="66" y="81"/>
                  </a:lnTo>
                  <a:lnTo>
                    <a:pt x="60" y="82"/>
                  </a:lnTo>
                  <a:lnTo>
                    <a:pt x="54" y="85"/>
                  </a:lnTo>
                  <a:lnTo>
                    <a:pt x="55" y="90"/>
                  </a:lnTo>
                  <a:lnTo>
                    <a:pt x="58" y="94"/>
                  </a:lnTo>
                  <a:lnTo>
                    <a:pt x="58" y="100"/>
                  </a:lnTo>
                  <a:lnTo>
                    <a:pt x="58" y="112"/>
                  </a:lnTo>
                  <a:lnTo>
                    <a:pt x="57" y="118"/>
                  </a:lnTo>
                  <a:lnTo>
                    <a:pt x="55" y="124"/>
                  </a:lnTo>
                  <a:lnTo>
                    <a:pt x="51" y="129"/>
                  </a:lnTo>
                  <a:lnTo>
                    <a:pt x="46" y="133"/>
                  </a:lnTo>
                  <a:lnTo>
                    <a:pt x="40" y="135"/>
                  </a:lnTo>
                  <a:lnTo>
                    <a:pt x="34" y="136"/>
                  </a:lnTo>
                  <a:lnTo>
                    <a:pt x="30" y="136"/>
                  </a:lnTo>
                  <a:lnTo>
                    <a:pt x="19" y="136"/>
                  </a:lnTo>
                  <a:lnTo>
                    <a:pt x="9" y="136"/>
                  </a:lnTo>
                  <a:lnTo>
                    <a:pt x="4" y="144"/>
                  </a:lnTo>
                  <a:lnTo>
                    <a:pt x="0" y="150"/>
                  </a:lnTo>
                  <a:lnTo>
                    <a:pt x="3" y="151"/>
                  </a:lnTo>
                  <a:lnTo>
                    <a:pt x="6" y="151"/>
                  </a:lnTo>
                  <a:lnTo>
                    <a:pt x="43" y="147"/>
                  </a:lnTo>
                  <a:lnTo>
                    <a:pt x="79" y="136"/>
                  </a:lnTo>
                  <a:lnTo>
                    <a:pt x="111" y="118"/>
                  </a:lnTo>
                  <a:lnTo>
                    <a:pt x="139" y="96"/>
                  </a:lnTo>
                  <a:lnTo>
                    <a:pt x="162" y="67"/>
                  </a:lnTo>
                  <a:lnTo>
                    <a:pt x="180" y="36"/>
                  </a:lnTo>
                  <a:lnTo>
                    <a:pt x="190" y="0"/>
                  </a:lnTo>
                  <a:lnTo>
                    <a:pt x="175" y="4"/>
                  </a:lnTo>
                  <a:lnTo>
                    <a:pt x="160" y="6"/>
                  </a:lnTo>
                  <a:lnTo>
                    <a:pt x="156" y="6"/>
                  </a:lnTo>
                  <a:lnTo>
                    <a:pt x="145" y="6"/>
                  </a:lnTo>
                  <a:lnTo>
                    <a:pt x="132" y="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4" name="Freeform 24"/>
            <p:cNvSpPr>
              <a:spLocks/>
            </p:cNvSpPr>
            <p:nvPr/>
          </p:nvSpPr>
          <p:spPr bwMode="gray">
            <a:xfrm>
              <a:off x="866" y="2169"/>
              <a:ext cx="406" cy="405"/>
            </a:xfrm>
            <a:custGeom>
              <a:avLst/>
              <a:gdLst>
                <a:gd name="T0" fmla="*/ 259 w 406"/>
                <a:gd name="T1" fmla="*/ 129 h 405"/>
                <a:gd name="T2" fmla="*/ 280 w 406"/>
                <a:gd name="T3" fmla="*/ 126 h 405"/>
                <a:gd name="T4" fmla="*/ 282 w 406"/>
                <a:gd name="T5" fmla="*/ 107 h 405"/>
                <a:gd name="T6" fmla="*/ 277 w 406"/>
                <a:gd name="T7" fmla="*/ 99 h 405"/>
                <a:gd name="T8" fmla="*/ 220 w 406"/>
                <a:gd name="T9" fmla="*/ 72 h 405"/>
                <a:gd name="T10" fmla="*/ 238 w 406"/>
                <a:gd name="T11" fmla="*/ 69 h 405"/>
                <a:gd name="T12" fmla="*/ 241 w 406"/>
                <a:gd name="T13" fmla="*/ 51 h 405"/>
                <a:gd name="T14" fmla="*/ 235 w 406"/>
                <a:gd name="T15" fmla="*/ 44 h 405"/>
                <a:gd name="T16" fmla="*/ 195 w 406"/>
                <a:gd name="T17" fmla="*/ 35 h 405"/>
                <a:gd name="T18" fmla="*/ 175 w 406"/>
                <a:gd name="T19" fmla="*/ 9 h 405"/>
                <a:gd name="T20" fmla="*/ 165 w 406"/>
                <a:gd name="T21" fmla="*/ 2 h 405"/>
                <a:gd name="T22" fmla="*/ 151 w 406"/>
                <a:gd name="T23" fmla="*/ 0 h 405"/>
                <a:gd name="T24" fmla="*/ 138 w 406"/>
                <a:gd name="T25" fmla="*/ 15 h 405"/>
                <a:gd name="T26" fmla="*/ 157 w 406"/>
                <a:gd name="T27" fmla="*/ 69 h 405"/>
                <a:gd name="T28" fmla="*/ 180 w 406"/>
                <a:gd name="T29" fmla="*/ 132 h 405"/>
                <a:gd name="T30" fmla="*/ 190 w 406"/>
                <a:gd name="T31" fmla="*/ 165 h 405"/>
                <a:gd name="T32" fmla="*/ 160 w 406"/>
                <a:gd name="T33" fmla="*/ 177 h 405"/>
                <a:gd name="T34" fmla="*/ 106 w 406"/>
                <a:gd name="T35" fmla="*/ 182 h 405"/>
                <a:gd name="T36" fmla="*/ 76 w 406"/>
                <a:gd name="T37" fmla="*/ 183 h 405"/>
                <a:gd name="T38" fmla="*/ 21 w 406"/>
                <a:gd name="T39" fmla="*/ 192 h 405"/>
                <a:gd name="T40" fmla="*/ 4 w 406"/>
                <a:gd name="T41" fmla="*/ 278 h 405"/>
                <a:gd name="T42" fmla="*/ 81 w 406"/>
                <a:gd name="T43" fmla="*/ 222 h 405"/>
                <a:gd name="T44" fmla="*/ 124 w 406"/>
                <a:gd name="T45" fmla="*/ 224 h 405"/>
                <a:gd name="T46" fmla="*/ 175 w 406"/>
                <a:gd name="T47" fmla="*/ 231 h 405"/>
                <a:gd name="T48" fmla="*/ 189 w 406"/>
                <a:gd name="T49" fmla="*/ 246 h 405"/>
                <a:gd name="T50" fmla="*/ 172 w 406"/>
                <a:gd name="T51" fmla="*/ 293 h 405"/>
                <a:gd name="T52" fmla="*/ 150 w 406"/>
                <a:gd name="T53" fmla="*/ 357 h 405"/>
                <a:gd name="T54" fmla="*/ 135 w 406"/>
                <a:gd name="T55" fmla="*/ 401 h 405"/>
                <a:gd name="T56" fmla="*/ 156 w 406"/>
                <a:gd name="T57" fmla="*/ 405 h 405"/>
                <a:gd name="T58" fmla="*/ 169 w 406"/>
                <a:gd name="T59" fmla="*/ 404 h 405"/>
                <a:gd name="T60" fmla="*/ 181 w 406"/>
                <a:gd name="T61" fmla="*/ 389 h 405"/>
                <a:gd name="T62" fmla="*/ 199 w 406"/>
                <a:gd name="T63" fmla="*/ 363 h 405"/>
                <a:gd name="T64" fmla="*/ 238 w 406"/>
                <a:gd name="T65" fmla="*/ 360 h 405"/>
                <a:gd name="T66" fmla="*/ 241 w 406"/>
                <a:gd name="T67" fmla="*/ 342 h 405"/>
                <a:gd name="T68" fmla="*/ 235 w 406"/>
                <a:gd name="T69" fmla="*/ 333 h 405"/>
                <a:gd name="T70" fmla="*/ 238 w 406"/>
                <a:gd name="T71" fmla="*/ 306 h 405"/>
                <a:gd name="T72" fmla="*/ 280 w 406"/>
                <a:gd name="T73" fmla="*/ 305 h 405"/>
                <a:gd name="T74" fmla="*/ 282 w 406"/>
                <a:gd name="T75" fmla="*/ 285 h 405"/>
                <a:gd name="T76" fmla="*/ 277 w 406"/>
                <a:gd name="T77" fmla="*/ 278 h 405"/>
                <a:gd name="T78" fmla="*/ 294 w 406"/>
                <a:gd name="T79" fmla="*/ 233 h 405"/>
                <a:gd name="T80" fmla="*/ 376 w 406"/>
                <a:gd name="T81" fmla="*/ 230 h 405"/>
                <a:gd name="T82" fmla="*/ 403 w 406"/>
                <a:gd name="T83" fmla="*/ 213 h 405"/>
                <a:gd name="T84" fmla="*/ 397 w 406"/>
                <a:gd name="T85" fmla="*/ 185 h 405"/>
                <a:gd name="T86" fmla="*/ 367 w 406"/>
                <a:gd name="T87" fmla="*/ 17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6" h="405">
                  <a:moveTo>
                    <a:pt x="360" y="174"/>
                  </a:moveTo>
                  <a:lnTo>
                    <a:pt x="294" y="173"/>
                  </a:lnTo>
                  <a:lnTo>
                    <a:pt x="259" y="129"/>
                  </a:lnTo>
                  <a:lnTo>
                    <a:pt x="274" y="129"/>
                  </a:lnTo>
                  <a:lnTo>
                    <a:pt x="277" y="128"/>
                  </a:lnTo>
                  <a:lnTo>
                    <a:pt x="280" y="126"/>
                  </a:lnTo>
                  <a:lnTo>
                    <a:pt x="282" y="123"/>
                  </a:lnTo>
                  <a:lnTo>
                    <a:pt x="282" y="120"/>
                  </a:lnTo>
                  <a:lnTo>
                    <a:pt x="282" y="107"/>
                  </a:lnTo>
                  <a:lnTo>
                    <a:pt x="282" y="104"/>
                  </a:lnTo>
                  <a:lnTo>
                    <a:pt x="280" y="101"/>
                  </a:lnTo>
                  <a:lnTo>
                    <a:pt x="277" y="99"/>
                  </a:lnTo>
                  <a:lnTo>
                    <a:pt x="274" y="99"/>
                  </a:lnTo>
                  <a:lnTo>
                    <a:pt x="238" y="99"/>
                  </a:lnTo>
                  <a:lnTo>
                    <a:pt x="220" y="72"/>
                  </a:lnTo>
                  <a:lnTo>
                    <a:pt x="232" y="72"/>
                  </a:lnTo>
                  <a:lnTo>
                    <a:pt x="235" y="72"/>
                  </a:lnTo>
                  <a:lnTo>
                    <a:pt x="238" y="69"/>
                  </a:lnTo>
                  <a:lnTo>
                    <a:pt x="241" y="68"/>
                  </a:lnTo>
                  <a:lnTo>
                    <a:pt x="241" y="63"/>
                  </a:lnTo>
                  <a:lnTo>
                    <a:pt x="241" y="51"/>
                  </a:lnTo>
                  <a:lnTo>
                    <a:pt x="241" y="48"/>
                  </a:lnTo>
                  <a:lnTo>
                    <a:pt x="238" y="45"/>
                  </a:lnTo>
                  <a:lnTo>
                    <a:pt x="235" y="44"/>
                  </a:lnTo>
                  <a:lnTo>
                    <a:pt x="232" y="42"/>
                  </a:lnTo>
                  <a:lnTo>
                    <a:pt x="199" y="42"/>
                  </a:lnTo>
                  <a:lnTo>
                    <a:pt x="195" y="35"/>
                  </a:lnTo>
                  <a:lnTo>
                    <a:pt x="189" y="26"/>
                  </a:lnTo>
                  <a:lnTo>
                    <a:pt x="181" y="17"/>
                  </a:lnTo>
                  <a:lnTo>
                    <a:pt x="175" y="9"/>
                  </a:lnTo>
                  <a:lnTo>
                    <a:pt x="172" y="5"/>
                  </a:lnTo>
                  <a:lnTo>
                    <a:pt x="169" y="3"/>
                  </a:lnTo>
                  <a:lnTo>
                    <a:pt x="165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33" y="0"/>
                  </a:lnTo>
                  <a:lnTo>
                    <a:pt x="135" y="5"/>
                  </a:lnTo>
                  <a:lnTo>
                    <a:pt x="138" y="15"/>
                  </a:lnTo>
                  <a:lnTo>
                    <a:pt x="144" y="30"/>
                  </a:lnTo>
                  <a:lnTo>
                    <a:pt x="150" y="48"/>
                  </a:lnTo>
                  <a:lnTo>
                    <a:pt x="157" y="69"/>
                  </a:lnTo>
                  <a:lnTo>
                    <a:pt x="165" y="92"/>
                  </a:lnTo>
                  <a:lnTo>
                    <a:pt x="172" y="113"/>
                  </a:lnTo>
                  <a:lnTo>
                    <a:pt x="180" y="132"/>
                  </a:lnTo>
                  <a:lnTo>
                    <a:pt x="184" y="149"/>
                  </a:lnTo>
                  <a:lnTo>
                    <a:pt x="189" y="159"/>
                  </a:lnTo>
                  <a:lnTo>
                    <a:pt x="190" y="165"/>
                  </a:lnTo>
                  <a:lnTo>
                    <a:pt x="186" y="170"/>
                  </a:lnTo>
                  <a:lnTo>
                    <a:pt x="175" y="174"/>
                  </a:lnTo>
                  <a:lnTo>
                    <a:pt x="160" y="177"/>
                  </a:lnTo>
                  <a:lnTo>
                    <a:pt x="142" y="180"/>
                  </a:lnTo>
                  <a:lnTo>
                    <a:pt x="124" y="182"/>
                  </a:lnTo>
                  <a:lnTo>
                    <a:pt x="106" y="182"/>
                  </a:lnTo>
                  <a:lnTo>
                    <a:pt x="91" y="183"/>
                  </a:lnTo>
                  <a:lnTo>
                    <a:pt x="81" y="183"/>
                  </a:lnTo>
                  <a:lnTo>
                    <a:pt x="76" y="183"/>
                  </a:lnTo>
                  <a:lnTo>
                    <a:pt x="33" y="128"/>
                  </a:lnTo>
                  <a:lnTo>
                    <a:pt x="4" y="128"/>
                  </a:lnTo>
                  <a:lnTo>
                    <a:pt x="21" y="192"/>
                  </a:lnTo>
                  <a:lnTo>
                    <a:pt x="0" y="203"/>
                  </a:lnTo>
                  <a:lnTo>
                    <a:pt x="21" y="213"/>
                  </a:lnTo>
                  <a:lnTo>
                    <a:pt x="4" y="278"/>
                  </a:lnTo>
                  <a:lnTo>
                    <a:pt x="33" y="278"/>
                  </a:lnTo>
                  <a:lnTo>
                    <a:pt x="76" y="222"/>
                  </a:lnTo>
                  <a:lnTo>
                    <a:pt x="81" y="222"/>
                  </a:lnTo>
                  <a:lnTo>
                    <a:pt x="91" y="222"/>
                  </a:lnTo>
                  <a:lnTo>
                    <a:pt x="106" y="224"/>
                  </a:lnTo>
                  <a:lnTo>
                    <a:pt x="124" y="224"/>
                  </a:lnTo>
                  <a:lnTo>
                    <a:pt x="142" y="225"/>
                  </a:lnTo>
                  <a:lnTo>
                    <a:pt x="160" y="228"/>
                  </a:lnTo>
                  <a:lnTo>
                    <a:pt x="175" y="231"/>
                  </a:lnTo>
                  <a:lnTo>
                    <a:pt x="186" y="236"/>
                  </a:lnTo>
                  <a:lnTo>
                    <a:pt x="190" y="240"/>
                  </a:lnTo>
                  <a:lnTo>
                    <a:pt x="189" y="246"/>
                  </a:lnTo>
                  <a:lnTo>
                    <a:pt x="184" y="257"/>
                  </a:lnTo>
                  <a:lnTo>
                    <a:pt x="180" y="273"/>
                  </a:lnTo>
                  <a:lnTo>
                    <a:pt x="172" y="293"/>
                  </a:lnTo>
                  <a:lnTo>
                    <a:pt x="165" y="314"/>
                  </a:lnTo>
                  <a:lnTo>
                    <a:pt x="157" y="336"/>
                  </a:lnTo>
                  <a:lnTo>
                    <a:pt x="150" y="357"/>
                  </a:lnTo>
                  <a:lnTo>
                    <a:pt x="144" y="375"/>
                  </a:lnTo>
                  <a:lnTo>
                    <a:pt x="138" y="390"/>
                  </a:lnTo>
                  <a:lnTo>
                    <a:pt x="135" y="401"/>
                  </a:lnTo>
                  <a:lnTo>
                    <a:pt x="133" y="405"/>
                  </a:lnTo>
                  <a:lnTo>
                    <a:pt x="151" y="405"/>
                  </a:lnTo>
                  <a:lnTo>
                    <a:pt x="156" y="405"/>
                  </a:lnTo>
                  <a:lnTo>
                    <a:pt x="160" y="405"/>
                  </a:lnTo>
                  <a:lnTo>
                    <a:pt x="165" y="404"/>
                  </a:lnTo>
                  <a:lnTo>
                    <a:pt x="169" y="404"/>
                  </a:lnTo>
                  <a:lnTo>
                    <a:pt x="172" y="401"/>
                  </a:lnTo>
                  <a:lnTo>
                    <a:pt x="175" y="396"/>
                  </a:lnTo>
                  <a:lnTo>
                    <a:pt x="181" y="389"/>
                  </a:lnTo>
                  <a:lnTo>
                    <a:pt x="189" y="380"/>
                  </a:lnTo>
                  <a:lnTo>
                    <a:pt x="195" y="371"/>
                  </a:lnTo>
                  <a:lnTo>
                    <a:pt x="199" y="363"/>
                  </a:lnTo>
                  <a:lnTo>
                    <a:pt x="232" y="363"/>
                  </a:lnTo>
                  <a:lnTo>
                    <a:pt x="235" y="362"/>
                  </a:lnTo>
                  <a:lnTo>
                    <a:pt x="238" y="360"/>
                  </a:lnTo>
                  <a:lnTo>
                    <a:pt x="241" y="357"/>
                  </a:lnTo>
                  <a:lnTo>
                    <a:pt x="241" y="354"/>
                  </a:lnTo>
                  <a:lnTo>
                    <a:pt x="241" y="342"/>
                  </a:lnTo>
                  <a:lnTo>
                    <a:pt x="241" y="338"/>
                  </a:lnTo>
                  <a:lnTo>
                    <a:pt x="238" y="336"/>
                  </a:lnTo>
                  <a:lnTo>
                    <a:pt x="235" y="333"/>
                  </a:lnTo>
                  <a:lnTo>
                    <a:pt x="232" y="333"/>
                  </a:lnTo>
                  <a:lnTo>
                    <a:pt x="220" y="333"/>
                  </a:lnTo>
                  <a:lnTo>
                    <a:pt x="238" y="306"/>
                  </a:lnTo>
                  <a:lnTo>
                    <a:pt x="274" y="306"/>
                  </a:lnTo>
                  <a:lnTo>
                    <a:pt x="277" y="306"/>
                  </a:lnTo>
                  <a:lnTo>
                    <a:pt x="280" y="305"/>
                  </a:lnTo>
                  <a:lnTo>
                    <a:pt x="282" y="302"/>
                  </a:lnTo>
                  <a:lnTo>
                    <a:pt x="282" y="299"/>
                  </a:lnTo>
                  <a:lnTo>
                    <a:pt x="282" y="285"/>
                  </a:lnTo>
                  <a:lnTo>
                    <a:pt x="282" y="282"/>
                  </a:lnTo>
                  <a:lnTo>
                    <a:pt x="280" y="279"/>
                  </a:lnTo>
                  <a:lnTo>
                    <a:pt x="277" y="278"/>
                  </a:lnTo>
                  <a:lnTo>
                    <a:pt x="274" y="276"/>
                  </a:lnTo>
                  <a:lnTo>
                    <a:pt x="259" y="276"/>
                  </a:lnTo>
                  <a:lnTo>
                    <a:pt x="294" y="233"/>
                  </a:lnTo>
                  <a:lnTo>
                    <a:pt x="360" y="233"/>
                  </a:lnTo>
                  <a:lnTo>
                    <a:pt x="367" y="231"/>
                  </a:lnTo>
                  <a:lnTo>
                    <a:pt x="376" y="230"/>
                  </a:lnTo>
                  <a:lnTo>
                    <a:pt x="387" y="227"/>
                  </a:lnTo>
                  <a:lnTo>
                    <a:pt x="397" y="221"/>
                  </a:lnTo>
                  <a:lnTo>
                    <a:pt x="403" y="213"/>
                  </a:lnTo>
                  <a:lnTo>
                    <a:pt x="406" y="203"/>
                  </a:lnTo>
                  <a:lnTo>
                    <a:pt x="403" y="192"/>
                  </a:lnTo>
                  <a:lnTo>
                    <a:pt x="397" y="185"/>
                  </a:lnTo>
                  <a:lnTo>
                    <a:pt x="387" y="179"/>
                  </a:lnTo>
                  <a:lnTo>
                    <a:pt x="376" y="176"/>
                  </a:lnTo>
                  <a:lnTo>
                    <a:pt x="367" y="174"/>
                  </a:lnTo>
                  <a:lnTo>
                    <a:pt x="360" y="17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209925" y="3665538"/>
            <a:ext cx="744538" cy="741362"/>
            <a:chOff x="1884" y="3188"/>
            <a:chExt cx="411" cy="409"/>
          </a:xfrm>
        </p:grpSpPr>
        <p:sp>
          <p:nvSpPr>
            <p:cNvPr id="116" name="Freeform 26"/>
            <p:cNvSpPr>
              <a:spLocks noEditPoints="1"/>
            </p:cNvSpPr>
            <p:nvPr/>
          </p:nvSpPr>
          <p:spPr bwMode="gray">
            <a:xfrm>
              <a:off x="1884" y="3188"/>
              <a:ext cx="411" cy="409"/>
            </a:xfrm>
            <a:custGeom>
              <a:avLst/>
              <a:gdLst>
                <a:gd name="T0" fmla="*/ 0 w 411"/>
                <a:gd name="T1" fmla="*/ 204 h 409"/>
                <a:gd name="T2" fmla="*/ 5 w 411"/>
                <a:gd name="T3" fmla="*/ 246 h 409"/>
                <a:gd name="T4" fmla="*/ 17 w 411"/>
                <a:gd name="T5" fmla="*/ 285 h 409"/>
                <a:gd name="T6" fmla="*/ 36 w 411"/>
                <a:gd name="T7" fmla="*/ 319 h 409"/>
                <a:gd name="T8" fmla="*/ 60 w 411"/>
                <a:gd name="T9" fmla="*/ 349 h 409"/>
                <a:gd name="T10" fmla="*/ 92 w 411"/>
                <a:gd name="T11" fmla="*/ 375 h 409"/>
                <a:gd name="T12" fmla="*/ 126 w 411"/>
                <a:gd name="T13" fmla="*/ 393 h 409"/>
                <a:gd name="T14" fmla="*/ 165 w 411"/>
                <a:gd name="T15" fmla="*/ 405 h 409"/>
                <a:gd name="T16" fmla="*/ 206 w 411"/>
                <a:gd name="T17" fmla="*/ 409 h 409"/>
                <a:gd name="T18" fmla="*/ 248 w 411"/>
                <a:gd name="T19" fmla="*/ 405 h 409"/>
                <a:gd name="T20" fmla="*/ 285 w 411"/>
                <a:gd name="T21" fmla="*/ 393 h 409"/>
                <a:gd name="T22" fmla="*/ 321 w 411"/>
                <a:gd name="T23" fmla="*/ 375 h 409"/>
                <a:gd name="T24" fmla="*/ 351 w 411"/>
                <a:gd name="T25" fmla="*/ 349 h 409"/>
                <a:gd name="T26" fmla="*/ 375 w 411"/>
                <a:gd name="T27" fmla="*/ 319 h 409"/>
                <a:gd name="T28" fmla="*/ 395 w 411"/>
                <a:gd name="T29" fmla="*/ 285 h 409"/>
                <a:gd name="T30" fmla="*/ 407 w 411"/>
                <a:gd name="T31" fmla="*/ 246 h 409"/>
                <a:gd name="T32" fmla="*/ 411 w 411"/>
                <a:gd name="T33" fmla="*/ 204 h 409"/>
                <a:gd name="T34" fmla="*/ 407 w 411"/>
                <a:gd name="T35" fmla="*/ 163 h 409"/>
                <a:gd name="T36" fmla="*/ 395 w 411"/>
                <a:gd name="T37" fmla="*/ 124 h 409"/>
                <a:gd name="T38" fmla="*/ 375 w 411"/>
                <a:gd name="T39" fmla="*/ 90 h 409"/>
                <a:gd name="T40" fmla="*/ 351 w 411"/>
                <a:gd name="T41" fmla="*/ 60 h 409"/>
                <a:gd name="T42" fmla="*/ 321 w 411"/>
                <a:gd name="T43" fmla="*/ 34 h 409"/>
                <a:gd name="T44" fmla="*/ 285 w 411"/>
                <a:gd name="T45" fmla="*/ 15 h 409"/>
                <a:gd name="T46" fmla="*/ 248 w 411"/>
                <a:gd name="T47" fmla="*/ 3 h 409"/>
                <a:gd name="T48" fmla="*/ 206 w 411"/>
                <a:gd name="T49" fmla="*/ 0 h 409"/>
                <a:gd name="T50" fmla="*/ 165 w 411"/>
                <a:gd name="T51" fmla="*/ 3 h 409"/>
                <a:gd name="T52" fmla="*/ 126 w 411"/>
                <a:gd name="T53" fmla="*/ 15 h 409"/>
                <a:gd name="T54" fmla="*/ 92 w 411"/>
                <a:gd name="T55" fmla="*/ 34 h 409"/>
                <a:gd name="T56" fmla="*/ 60 w 411"/>
                <a:gd name="T57" fmla="*/ 60 h 409"/>
                <a:gd name="T58" fmla="*/ 36 w 411"/>
                <a:gd name="T59" fmla="*/ 90 h 409"/>
                <a:gd name="T60" fmla="*/ 17 w 411"/>
                <a:gd name="T61" fmla="*/ 124 h 409"/>
                <a:gd name="T62" fmla="*/ 5 w 411"/>
                <a:gd name="T63" fmla="*/ 163 h 409"/>
                <a:gd name="T64" fmla="*/ 0 w 411"/>
                <a:gd name="T65" fmla="*/ 204 h 409"/>
                <a:gd name="T66" fmla="*/ 42 w 411"/>
                <a:gd name="T67" fmla="*/ 204 h 409"/>
                <a:gd name="T68" fmla="*/ 47 w 411"/>
                <a:gd name="T69" fmla="*/ 166 h 409"/>
                <a:gd name="T70" fmla="*/ 59 w 411"/>
                <a:gd name="T71" fmla="*/ 133 h 409"/>
                <a:gd name="T72" fmla="*/ 78 w 411"/>
                <a:gd name="T73" fmla="*/ 102 h 409"/>
                <a:gd name="T74" fmla="*/ 104 w 411"/>
                <a:gd name="T75" fmla="*/ 76 h 409"/>
                <a:gd name="T76" fmla="*/ 134 w 411"/>
                <a:gd name="T77" fmla="*/ 58 h 409"/>
                <a:gd name="T78" fmla="*/ 168 w 411"/>
                <a:gd name="T79" fmla="*/ 45 h 409"/>
                <a:gd name="T80" fmla="*/ 206 w 411"/>
                <a:gd name="T81" fmla="*/ 42 h 409"/>
                <a:gd name="T82" fmla="*/ 243 w 411"/>
                <a:gd name="T83" fmla="*/ 45 h 409"/>
                <a:gd name="T84" fmla="*/ 278 w 411"/>
                <a:gd name="T85" fmla="*/ 58 h 409"/>
                <a:gd name="T86" fmla="*/ 308 w 411"/>
                <a:gd name="T87" fmla="*/ 76 h 409"/>
                <a:gd name="T88" fmla="*/ 333 w 411"/>
                <a:gd name="T89" fmla="*/ 102 h 409"/>
                <a:gd name="T90" fmla="*/ 353 w 411"/>
                <a:gd name="T91" fmla="*/ 133 h 409"/>
                <a:gd name="T92" fmla="*/ 365 w 411"/>
                <a:gd name="T93" fmla="*/ 166 h 409"/>
                <a:gd name="T94" fmla="*/ 369 w 411"/>
                <a:gd name="T95" fmla="*/ 204 h 409"/>
                <a:gd name="T96" fmla="*/ 365 w 411"/>
                <a:gd name="T97" fmla="*/ 241 h 409"/>
                <a:gd name="T98" fmla="*/ 353 w 411"/>
                <a:gd name="T99" fmla="*/ 276 h 409"/>
                <a:gd name="T100" fmla="*/ 333 w 411"/>
                <a:gd name="T101" fmla="*/ 306 h 409"/>
                <a:gd name="T102" fmla="*/ 308 w 411"/>
                <a:gd name="T103" fmla="*/ 331 h 409"/>
                <a:gd name="T104" fmla="*/ 278 w 411"/>
                <a:gd name="T105" fmla="*/ 351 h 409"/>
                <a:gd name="T106" fmla="*/ 243 w 411"/>
                <a:gd name="T107" fmla="*/ 363 h 409"/>
                <a:gd name="T108" fmla="*/ 206 w 411"/>
                <a:gd name="T109" fmla="*/ 367 h 409"/>
                <a:gd name="T110" fmla="*/ 168 w 411"/>
                <a:gd name="T111" fmla="*/ 363 h 409"/>
                <a:gd name="T112" fmla="*/ 134 w 411"/>
                <a:gd name="T113" fmla="*/ 351 h 409"/>
                <a:gd name="T114" fmla="*/ 104 w 411"/>
                <a:gd name="T115" fmla="*/ 331 h 409"/>
                <a:gd name="T116" fmla="*/ 78 w 411"/>
                <a:gd name="T117" fmla="*/ 306 h 409"/>
                <a:gd name="T118" fmla="*/ 59 w 411"/>
                <a:gd name="T119" fmla="*/ 276 h 409"/>
                <a:gd name="T120" fmla="*/ 47 w 411"/>
                <a:gd name="T121" fmla="*/ 241 h 409"/>
                <a:gd name="T122" fmla="*/ 42 w 411"/>
                <a:gd name="T123" fmla="*/ 20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1" h="409">
                  <a:moveTo>
                    <a:pt x="0" y="204"/>
                  </a:moveTo>
                  <a:lnTo>
                    <a:pt x="5" y="246"/>
                  </a:lnTo>
                  <a:lnTo>
                    <a:pt x="17" y="285"/>
                  </a:lnTo>
                  <a:lnTo>
                    <a:pt x="36" y="319"/>
                  </a:lnTo>
                  <a:lnTo>
                    <a:pt x="60" y="349"/>
                  </a:lnTo>
                  <a:lnTo>
                    <a:pt x="92" y="375"/>
                  </a:lnTo>
                  <a:lnTo>
                    <a:pt x="126" y="393"/>
                  </a:lnTo>
                  <a:lnTo>
                    <a:pt x="165" y="405"/>
                  </a:lnTo>
                  <a:lnTo>
                    <a:pt x="206" y="409"/>
                  </a:lnTo>
                  <a:lnTo>
                    <a:pt x="248" y="405"/>
                  </a:lnTo>
                  <a:lnTo>
                    <a:pt x="285" y="393"/>
                  </a:lnTo>
                  <a:lnTo>
                    <a:pt x="321" y="375"/>
                  </a:lnTo>
                  <a:lnTo>
                    <a:pt x="351" y="349"/>
                  </a:lnTo>
                  <a:lnTo>
                    <a:pt x="375" y="319"/>
                  </a:lnTo>
                  <a:lnTo>
                    <a:pt x="395" y="285"/>
                  </a:lnTo>
                  <a:lnTo>
                    <a:pt x="407" y="246"/>
                  </a:lnTo>
                  <a:lnTo>
                    <a:pt x="411" y="204"/>
                  </a:lnTo>
                  <a:lnTo>
                    <a:pt x="407" y="163"/>
                  </a:lnTo>
                  <a:lnTo>
                    <a:pt x="395" y="124"/>
                  </a:lnTo>
                  <a:lnTo>
                    <a:pt x="375" y="90"/>
                  </a:lnTo>
                  <a:lnTo>
                    <a:pt x="351" y="60"/>
                  </a:lnTo>
                  <a:lnTo>
                    <a:pt x="321" y="34"/>
                  </a:lnTo>
                  <a:lnTo>
                    <a:pt x="285" y="15"/>
                  </a:lnTo>
                  <a:lnTo>
                    <a:pt x="248" y="3"/>
                  </a:lnTo>
                  <a:lnTo>
                    <a:pt x="206" y="0"/>
                  </a:lnTo>
                  <a:lnTo>
                    <a:pt x="165" y="3"/>
                  </a:lnTo>
                  <a:lnTo>
                    <a:pt x="126" y="15"/>
                  </a:lnTo>
                  <a:lnTo>
                    <a:pt x="92" y="34"/>
                  </a:lnTo>
                  <a:lnTo>
                    <a:pt x="60" y="60"/>
                  </a:lnTo>
                  <a:lnTo>
                    <a:pt x="36" y="90"/>
                  </a:lnTo>
                  <a:lnTo>
                    <a:pt x="17" y="124"/>
                  </a:lnTo>
                  <a:lnTo>
                    <a:pt x="5" y="163"/>
                  </a:lnTo>
                  <a:lnTo>
                    <a:pt x="0" y="204"/>
                  </a:lnTo>
                  <a:close/>
                  <a:moveTo>
                    <a:pt x="42" y="204"/>
                  </a:moveTo>
                  <a:lnTo>
                    <a:pt x="47" y="166"/>
                  </a:lnTo>
                  <a:lnTo>
                    <a:pt x="59" y="133"/>
                  </a:lnTo>
                  <a:lnTo>
                    <a:pt x="78" y="102"/>
                  </a:lnTo>
                  <a:lnTo>
                    <a:pt x="104" y="76"/>
                  </a:lnTo>
                  <a:lnTo>
                    <a:pt x="134" y="58"/>
                  </a:lnTo>
                  <a:lnTo>
                    <a:pt x="168" y="45"/>
                  </a:lnTo>
                  <a:lnTo>
                    <a:pt x="206" y="42"/>
                  </a:lnTo>
                  <a:lnTo>
                    <a:pt x="243" y="45"/>
                  </a:lnTo>
                  <a:lnTo>
                    <a:pt x="278" y="58"/>
                  </a:lnTo>
                  <a:lnTo>
                    <a:pt x="308" y="76"/>
                  </a:lnTo>
                  <a:lnTo>
                    <a:pt x="333" y="102"/>
                  </a:lnTo>
                  <a:lnTo>
                    <a:pt x="353" y="133"/>
                  </a:lnTo>
                  <a:lnTo>
                    <a:pt x="365" y="166"/>
                  </a:lnTo>
                  <a:lnTo>
                    <a:pt x="369" y="204"/>
                  </a:lnTo>
                  <a:lnTo>
                    <a:pt x="365" y="241"/>
                  </a:lnTo>
                  <a:lnTo>
                    <a:pt x="353" y="276"/>
                  </a:lnTo>
                  <a:lnTo>
                    <a:pt x="333" y="306"/>
                  </a:lnTo>
                  <a:lnTo>
                    <a:pt x="308" y="331"/>
                  </a:lnTo>
                  <a:lnTo>
                    <a:pt x="278" y="351"/>
                  </a:lnTo>
                  <a:lnTo>
                    <a:pt x="243" y="363"/>
                  </a:lnTo>
                  <a:lnTo>
                    <a:pt x="206" y="367"/>
                  </a:lnTo>
                  <a:lnTo>
                    <a:pt x="168" y="363"/>
                  </a:lnTo>
                  <a:lnTo>
                    <a:pt x="134" y="351"/>
                  </a:lnTo>
                  <a:lnTo>
                    <a:pt x="104" y="331"/>
                  </a:lnTo>
                  <a:lnTo>
                    <a:pt x="78" y="306"/>
                  </a:lnTo>
                  <a:lnTo>
                    <a:pt x="59" y="276"/>
                  </a:lnTo>
                  <a:lnTo>
                    <a:pt x="47" y="241"/>
                  </a:lnTo>
                  <a:lnTo>
                    <a:pt x="42" y="204"/>
                  </a:lnTo>
                  <a:close/>
                </a:path>
              </a:pathLst>
            </a:custGeom>
            <a:solidFill>
              <a:srgbClr val="F8F8F8"/>
            </a:solidFill>
            <a:ln w="19050" cmpd="sng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7" name="Freeform 27"/>
            <p:cNvSpPr>
              <a:spLocks/>
            </p:cNvSpPr>
            <p:nvPr/>
          </p:nvSpPr>
          <p:spPr bwMode="gray">
            <a:xfrm>
              <a:off x="2064" y="3269"/>
              <a:ext cx="141" cy="229"/>
            </a:xfrm>
            <a:custGeom>
              <a:avLst/>
              <a:gdLst>
                <a:gd name="T0" fmla="*/ 32 w 141"/>
                <a:gd name="T1" fmla="*/ 229 h 229"/>
                <a:gd name="T2" fmla="*/ 24 w 141"/>
                <a:gd name="T3" fmla="*/ 229 h 229"/>
                <a:gd name="T4" fmla="*/ 18 w 141"/>
                <a:gd name="T5" fmla="*/ 228 h 229"/>
                <a:gd name="T6" fmla="*/ 12 w 141"/>
                <a:gd name="T7" fmla="*/ 225 h 229"/>
                <a:gd name="T8" fmla="*/ 8 w 141"/>
                <a:gd name="T9" fmla="*/ 222 h 229"/>
                <a:gd name="T10" fmla="*/ 5 w 141"/>
                <a:gd name="T11" fmla="*/ 217 h 229"/>
                <a:gd name="T12" fmla="*/ 3 w 141"/>
                <a:gd name="T13" fmla="*/ 213 h 229"/>
                <a:gd name="T14" fmla="*/ 2 w 141"/>
                <a:gd name="T15" fmla="*/ 207 h 229"/>
                <a:gd name="T16" fmla="*/ 0 w 141"/>
                <a:gd name="T17" fmla="*/ 199 h 229"/>
                <a:gd name="T18" fmla="*/ 2 w 141"/>
                <a:gd name="T19" fmla="*/ 190 h 229"/>
                <a:gd name="T20" fmla="*/ 5 w 141"/>
                <a:gd name="T21" fmla="*/ 181 h 229"/>
                <a:gd name="T22" fmla="*/ 11 w 141"/>
                <a:gd name="T23" fmla="*/ 172 h 229"/>
                <a:gd name="T24" fmla="*/ 18 w 141"/>
                <a:gd name="T25" fmla="*/ 162 h 229"/>
                <a:gd name="T26" fmla="*/ 80 w 141"/>
                <a:gd name="T27" fmla="*/ 88 h 229"/>
                <a:gd name="T28" fmla="*/ 83 w 141"/>
                <a:gd name="T29" fmla="*/ 84 h 229"/>
                <a:gd name="T30" fmla="*/ 86 w 141"/>
                <a:gd name="T31" fmla="*/ 79 h 229"/>
                <a:gd name="T32" fmla="*/ 87 w 141"/>
                <a:gd name="T33" fmla="*/ 73 h 229"/>
                <a:gd name="T34" fmla="*/ 89 w 141"/>
                <a:gd name="T35" fmla="*/ 69 h 229"/>
                <a:gd name="T36" fmla="*/ 87 w 141"/>
                <a:gd name="T37" fmla="*/ 63 h 229"/>
                <a:gd name="T38" fmla="*/ 86 w 141"/>
                <a:gd name="T39" fmla="*/ 58 h 229"/>
                <a:gd name="T40" fmla="*/ 83 w 141"/>
                <a:gd name="T41" fmla="*/ 55 h 229"/>
                <a:gd name="T42" fmla="*/ 78 w 141"/>
                <a:gd name="T43" fmla="*/ 51 h 229"/>
                <a:gd name="T44" fmla="*/ 74 w 141"/>
                <a:gd name="T45" fmla="*/ 49 h 229"/>
                <a:gd name="T46" fmla="*/ 68 w 141"/>
                <a:gd name="T47" fmla="*/ 49 h 229"/>
                <a:gd name="T48" fmla="*/ 63 w 141"/>
                <a:gd name="T49" fmla="*/ 49 h 229"/>
                <a:gd name="T50" fmla="*/ 59 w 141"/>
                <a:gd name="T51" fmla="*/ 51 h 229"/>
                <a:gd name="T52" fmla="*/ 56 w 141"/>
                <a:gd name="T53" fmla="*/ 55 h 229"/>
                <a:gd name="T54" fmla="*/ 53 w 141"/>
                <a:gd name="T55" fmla="*/ 58 h 229"/>
                <a:gd name="T56" fmla="*/ 51 w 141"/>
                <a:gd name="T57" fmla="*/ 64 h 229"/>
                <a:gd name="T58" fmla="*/ 50 w 141"/>
                <a:gd name="T59" fmla="*/ 69 h 229"/>
                <a:gd name="T60" fmla="*/ 51 w 141"/>
                <a:gd name="T61" fmla="*/ 75 h 229"/>
                <a:gd name="T62" fmla="*/ 53 w 141"/>
                <a:gd name="T63" fmla="*/ 81 h 229"/>
                <a:gd name="T64" fmla="*/ 56 w 141"/>
                <a:gd name="T65" fmla="*/ 85 h 229"/>
                <a:gd name="T66" fmla="*/ 62 w 141"/>
                <a:gd name="T67" fmla="*/ 91 h 229"/>
                <a:gd name="T68" fmla="*/ 30 w 141"/>
                <a:gd name="T69" fmla="*/ 129 h 229"/>
                <a:gd name="T70" fmla="*/ 17 w 141"/>
                <a:gd name="T71" fmla="*/ 115 h 229"/>
                <a:gd name="T72" fmla="*/ 9 w 141"/>
                <a:gd name="T73" fmla="*/ 102 h 229"/>
                <a:gd name="T74" fmla="*/ 3 w 141"/>
                <a:gd name="T75" fmla="*/ 87 h 229"/>
                <a:gd name="T76" fmla="*/ 2 w 141"/>
                <a:gd name="T77" fmla="*/ 70 h 229"/>
                <a:gd name="T78" fmla="*/ 5 w 141"/>
                <a:gd name="T79" fmla="*/ 51 h 229"/>
                <a:gd name="T80" fmla="*/ 11 w 141"/>
                <a:gd name="T81" fmla="*/ 34 h 229"/>
                <a:gd name="T82" fmla="*/ 21 w 141"/>
                <a:gd name="T83" fmla="*/ 19 h 229"/>
                <a:gd name="T84" fmla="*/ 35 w 141"/>
                <a:gd name="T85" fmla="*/ 9 h 229"/>
                <a:gd name="T86" fmla="*/ 51 w 141"/>
                <a:gd name="T87" fmla="*/ 1 h 229"/>
                <a:gd name="T88" fmla="*/ 71 w 141"/>
                <a:gd name="T89" fmla="*/ 0 h 229"/>
                <a:gd name="T90" fmla="*/ 89 w 141"/>
                <a:gd name="T91" fmla="*/ 1 h 229"/>
                <a:gd name="T92" fmla="*/ 105 w 141"/>
                <a:gd name="T93" fmla="*/ 7 h 229"/>
                <a:gd name="T94" fmla="*/ 119 w 141"/>
                <a:gd name="T95" fmla="*/ 19 h 229"/>
                <a:gd name="T96" fmla="*/ 129 w 141"/>
                <a:gd name="T97" fmla="*/ 33 h 229"/>
                <a:gd name="T98" fmla="*/ 135 w 141"/>
                <a:gd name="T99" fmla="*/ 49 h 229"/>
                <a:gd name="T100" fmla="*/ 137 w 141"/>
                <a:gd name="T101" fmla="*/ 69 h 229"/>
                <a:gd name="T102" fmla="*/ 134 w 141"/>
                <a:gd name="T103" fmla="*/ 91 h 229"/>
                <a:gd name="T104" fmla="*/ 122 w 141"/>
                <a:gd name="T105" fmla="*/ 115 h 229"/>
                <a:gd name="T106" fmla="*/ 101 w 141"/>
                <a:gd name="T107" fmla="*/ 139 h 229"/>
                <a:gd name="T108" fmla="*/ 99 w 141"/>
                <a:gd name="T109" fmla="*/ 142 h 229"/>
                <a:gd name="T110" fmla="*/ 66 w 141"/>
                <a:gd name="T111" fmla="*/ 177 h 229"/>
                <a:gd name="T112" fmla="*/ 141 w 141"/>
                <a:gd name="T113" fmla="*/ 177 h 229"/>
                <a:gd name="T114" fmla="*/ 141 w 141"/>
                <a:gd name="T115" fmla="*/ 229 h 229"/>
                <a:gd name="T116" fmla="*/ 32 w 141"/>
                <a:gd name="T117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1" h="229">
                  <a:moveTo>
                    <a:pt x="32" y="229"/>
                  </a:moveTo>
                  <a:lnTo>
                    <a:pt x="24" y="229"/>
                  </a:lnTo>
                  <a:lnTo>
                    <a:pt x="18" y="228"/>
                  </a:lnTo>
                  <a:lnTo>
                    <a:pt x="12" y="225"/>
                  </a:lnTo>
                  <a:lnTo>
                    <a:pt x="8" y="222"/>
                  </a:lnTo>
                  <a:lnTo>
                    <a:pt x="5" y="217"/>
                  </a:lnTo>
                  <a:lnTo>
                    <a:pt x="3" y="213"/>
                  </a:lnTo>
                  <a:lnTo>
                    <a:pt x="2" y="207"/>
                  </a:lnTo>
                  <a:lnTo>
                    <a:pt x="0" y="199"/>
                  </a:lnTo>
                  <a:lnTo>
                    <a:pt x="2" y="190"/>
                  </a:lnTo>
                  <a:lnTo>
                    <a:pt x="5" y="181"/>
                  </a:lnTo>
                  <a:lnTo>
                    <a:pt x="11" y="172"/>
                  </a:lnTo>
                  <a:lnTo>
                    <a:pt x="18" y="162"/>
                  </a:lnTo>
                  <a:lnTo>
                    <a:pt x="80" y="88"/>
                  </a:lnTo>
                  <a:lnTo>
                    <a:pt x="83" y="84"/>
                  </a:lnTo>
                  <a:lnTo>
                    <a:pt x="86" y="79"/>
                  </a:lnTo>
                  <a:lnTo>
                    <a:pt x="87" y="73"/>
                  </a:lnTo>
                  <a:lnTo>
                    <a:pt x="89" y="69"/>
                  </a:lnTo>
                  <a:lnTo>
                    <a:pt x="87" y="63"/>
                  </a:lnTo>
                  <a:lnTo>
                    <a:pt x="86" y="58"/>
                  </a:lnTo>
                  <a:lnTo>
                    <a:pt x="83" y="55"/>
                  </a:lnTo>
                  <a:lnTo>
                    <a:pt x="78" y="51"/>
                  </a:lnTo>
                  <a:lnTo>
                    <a:pt x="74" y="49"/>
                  </a:lnTo>
                  <a:lnTo>
                    <a:pt x="68" y="49"/>
                  </a:lnTo>
                  <a:lnTo>
                    <a:pt x="63" y="49"/>
                  </a:lnTo>
                  <a:lnTo>
                    <a:pt x="59" y="51"/>
                  </a:lnTo>
                  <a:lnTo>
                    <a:pt x="56" y="55"/>
                  </a:lnTo>
                  <a:lnTo>
                    <a:pt x="53" y="58"/>
                  </a:lnTo>
                  <a:lnTo>
                    <a:pt x="51" y="64"/>
                  </a:lnTo>
                  <a:lnTo>
                    <a:pt x="50" y="69"/>
                  </a:lnTo>
                  <a:lnTo>
                    <a:pt x="51" y="75"/>
                  </a:lnTo>
                  <a:lnTo>
                    <a:pt x="53" y="81"/>
                  </a:lnTo>
                  <a:lnTo>
                    <a:pt x="56" y="85"/>
                  </a:lnTo>
                  <a:lnTo>
                    <a:pt x="62" y="91"/>
                  </a:lnTo>
                  <a:lnTo>
                    <a:pt x="30" y="129"/>
                  </a:lnTo>
                  <a:lnTo>
                    <a:pt x="17" y="115"/>
                  </a:lnTo>
                  <a:lnTo>
                    <a:pt x="9" y="102"/>
                  </a:lnTo>
                  <a:lnTo>
                    <a:pt x="3" y="87"/>
                  </a:lnTo>
                  <a:lnTo>
                    <a:pt x="2" y="70"/>
                  </a:lnTo>
                  <a:lnTo>
                    <a:pt x="5" y="51"/>
                  </a:lnTo>
                  <a:lnTo>
                    <a:pt x="11" y="34"/>
                  </a:lnTo>
                  <a:lnTo>
                    <a:pt x="21" y="19"/>
                  </a:lnTo>
                  <a:lnTo>
                    <a:pt x="35" y="9"/>
                  </a:lnTo>
                  <a:lnTo>
                    <a:pt x="51" y="1"/>
                  </a:lnTo>
                  <a:lnTo>
                    <a:pt x="71" y="0"/>
                  </a:lnTo>
                  <a:lnTo>
                    <a:pt x="89" y="1"/>
                  </a:lnTo>
                  <a:lnTo>
                    <a:pt x="105" y="7"/>
                  </a:lnTo>
                  <a:lnTo>
                    <a:pt x="119" y="19"/>
                  </a:lnTo>
                  <a:lnTo>
                    <a:pt x="129" y="33"/>
                  </a:lnTo>
                  <a:lnTo>
                    <a:pt x="135" y="49"/>
                  </a:lnTo>
                  <a:lnTo>
                    <a:pt x="137" y="69"/>
                  </a:lnTo>
                  <a:lnTo>
                    <a:pt x="134" y="91"/>
                  </a:lnTo>
                  <a:lnTo>
                    <a:pt x="122" y="115"/>
                  </a:lnTo>
                  <a:lnTo>
                    <a:pt x="101" y="139"/>
                  </a:lnTo>
                  <a:lnTo>
                    <a:pt x="99" y="142"/>
                  </a:lnTo>
                  <a:lnTo>
                    <a:pt x="66" y="177"/>
                  </a:lnTo>
                  <a:lnTo>
                    <a:pt x="141" y="177"/>
                  </a:lnTo>
                  <a:lnTo>
                    <a:pt x="141" y="229"/>
                  </a:lnTo>
                  <a:lnTo>
                    <a:pt x="32" y="229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8" name="Freeform 28"/>
            <p:cNvSpPr>
              <a:spLocks/>
            </p:cNvSpPr>
            <p:nvPr/>
          </p:nvSpPr>
          <p:spPr bwMode="gray">
            <a:xfrm>
              <a:off x="1946" y="3333"/>
              <a:ext cx="102" cy="113"/>
            </a:xfrm>
            <a:custGeom>
              <a:avLst/>
              <a:gdLst>
                <a:gd name="T0" fmla="*/ 0 w 102"/>
                <a:gd name="T1" fmla="*/ 113 h 113"/>
                <a:gd name="T2" fmla="*/ 33 w 102"/>
                <a:gd name="T3" fmla="*/ 54 h 113"/>
                <a:gd name="T4" fmla="*/ 3 w 102"/>
                <a:gd name="T5" fmla="*/ 0 h 113"/>
                <a:gd name="T6" fmla="*/ 33 w 102"/>
                <a:gd name="T7" fmla="*/ 0 h 113"/>
                <a:gd name="T8" fmla="*/ 51 w 102"/>
                <a:gd name="T9" fmla="*/ 33 h 113"/>
                <a:gd name="T10" fmla="*/ 70 w 102"/>
                <a:gd name="T11" fmla="*/ 0 h 113"/>
                <a:gd name="T12" fmla="*/ 99 w 102"/>
                <a:gd name="T13" fmla="*/ 0 h 113"/>
                <a:gd name="T14" fmla="*/ 69 w 102"/>
                <a:gd name="T15" fmla="*/ 54 h 113"/>
                <a:gd name="T16" fmla="*/ 102 w 102"/>
                <a:gd name="T17" fmla="*/ 113 h 113"/>
                <a:gd name="T18" fmla="*/ 72 w 102"/>
                <a:gd name="T19" fmla="*/ 113 h 113"/>
                <a:gd name="T20" fmla="*/ 51 w 102"/>
                <a:gd name="T21" fmla="*/ 75 h 113"/>
                <a:gd name="T22" fmla="*/ 30 w 102"/>
                <a:gd name="T23" fmla="*/ 113 h 113"/>
                <a:gd name="T24" fmla="*/ 0 w 102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13">
                  <a:moveTo>
                    <a:pt x="0" y="113"/>
                  </a:moveTo>
                  <a:lnTo>
                    <a:pt x="33" y="54"/>
                  </a:lnTo>
                  <a:lnTo>
                    <a:pt x="3" y="0"/>
                  </a:lnTo>
                  <a:lnTo>
                    <a:pt x="33" y="0"/>
                  </a:lnTo>
                  <a:lnTo>
                    <a:pt x="51" y="33"/>
                  </a:lnTo>
                  <a:lnTo>
                    <a:pt x="70" y="0"/>
                  </a:lnTo>
                  <a:lnTo>
                    <a:pt x="99" y="0"/>
                  </a:lnTo>
                  <a:lnTo>
                    <a:pt x="69" y="54"/>
                  </a:lnTo>
                  <a:lnTo>
                    <a:pt x="102" y="113"/>
                  </a:lnTo>
                  <a:lnTo>
                    <a:pt x="72" y="113"/>
                  </a:lnTo>
                  <a:lnTo>
                    <a:pt x="51" y="75"/>
                  </a:lnTo>
                  <a:lnTo>
                    <a:pt x="30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4851400" y="2287588"/>
            <a:ext cx="741363" cy="741362"/>
            <a:chOff x="3349" y="3250"/>
            <a:chExt cx="380" cy="380"/>
          </a:xfrm>
        </p:grpSpPr>
        <p:sp>
          <p:nvSpPr>
            <p:cNvPr id="120" name="Freeform 30"/>
            <p:cNvSpPr>
              <a:spLocks/>
            </p:cNvSpPr>
            <p:nvPr/>
          </p:nvSpPr>
          <p:spPr bwMode="gray">
            <a:xfrm>
              <a:off x="3349" y="3250"/>
              <a:ext cx="380" cy="190"/>
            </a:xfrm>
            <a:custGeom>
              <a:avLst/>
              <a:gdLst>
                <a:gd name="T0" fmla="*/ 204 w 409"/>
                <a:gd name="T1" fmla="*/ 0 h 207"/>
                <a:gd name="T2" fmla="*/ 246 w 409"/>
                <a:gd name="T3" fmla="*/ 5 h 207"/>
                <a:gd name="T4" fmla="*/ 285 w 409"/>
                <a:gd name="T5" fmla="*/ 17 h 207"/>
                <a:gd name="T6" fmla="*/ 319 w 409"/>
                <a:gd name="T7" fmla="*/ 36 h 207"/>
                <a:gd name="T8" fmla="*/ 349 w 409"/>
                <a:gd name="T9" fmla="*/ 60 h 207"/>
                <a:gd name="T10" fmla="*/ 375 w 409"/>
                <a:gd name="T11" fmla="*/ 92 h 207"/>
                <a:gd name="T12" fmla="*/ 393 w 409"/>
                <a:gd name="T13" fmla="*/ 126 h 207"/>
                <a:gd name="T14" fmla="*/ 405 w 409"/>
                <a:gd name="T15" fmla="*/ 164 h 207"/>
                <a:gd name="T16" fmla="*/ 409 w 409"/>
                <a:gd name="T17" fmla="*/ 206 h 207"/>
                <a:gd name="T18" fmla="*/ 409 w 409"/>
                <a:gd name="T19" fmla="*/ 207 h 207"/>
                <a:gd name="T20" fmla="*/ 409 w 409"/>
                <a:gd name="T21" fmla="*/ 207 h 207"/>
                <a:gd name="T22" fmla="*/ 358 w 409"/>
                <a:gd name="T23" fmla="*/ 207 h 207"/>
                <a:gd name="T24" fmla="*/ 270 w 409"/>
                <a:gd name="T25" fmla="*/ 69 h 207"/>
                <a:gd name="T26" fmla="*/ 270 w 409"/>
                <a:gd name="T27" fmla="*/ 108 h 207"/>
                <a:gd name="T28" fmla="*/ 204 w 409"/>
                <a:gd name="T29" fmla="*/ 108 h 207"/>
                <a:gd name="T30" fmla="*/ 204 w 409"/>
                <a:gd name="T31" fmla="*/ 42 h 207"/>
                <a:gd name="T32" fmla="*/ 168 w 409"/>
                <a:gd name="T33" fmla="*/ 47 h 207"/>
                <a:gd name="T34" fmla="*/ 133 w 409"/>
                <a:gd name="T35" fmla="*/ 59 h 207"/>
                <a:gd name="T36" fmla="*/ 102 w 409"/>
                <a:gd name="T37" fmla="*/ 78 h 207"/>
                <a:gd name="T38" fmla="*/ 78 w 409"/>
                <a:gd name="T39" fmla="*/ 104 h 207"/>
                <a:gd name="T40" fmla="*/ 58 w 409"/>
                <a:gd name="T41" fmla="*/ 134 h 207"/>
                <a:gd name="T42" fmla="*/ 46 w 409"/>
                <a:gd name="T43" fmla="*/ 168 h 207"/>
                <a:gd name="T44" fmla="*/ 42 w 409"/>
                <a:gd name="T45" fmla="*/ 206 h 207"/>
                <a:gd name="T46" fmla="*/ 42 w 409"/>
                <a:gd name="T47" fmla="*/ 207 h 207"/>
                <a:gd name="T48" fmla="*/ 42 w 409"/>
                <a:gd name="T49" fmla="*/ 207 h 207"/>
                <a:gd name="T50" fmla="*/ 0 w 409"/>
                <a:gd name="T51" fmla="*/ 207 h 207"/>
                <a:gd name="T52" fmla="*/ 0 w 409"/>
                <a:gd name="T53" fmla="*/ 207 h 207"/>
                <a:gd name="T54" fmla="*/ 0 w 409"/>
                <a:gd name="T55" fmla="*/ 206 h 207"/>
                <a:gd name="T56" fmla="*/ 3 w 409"/>
                <a:gd name="T57" fmla="*/ 164 h 207"/>
                <a:gd name="T58" fmla="*/ 15 w 409"/>
                <a:gd name="T59" fmla="*/ 126 h 207"/>
                <a:gd name="T60" fmla="*/ 34 w 409"/>
                <a:gd name="T61" fmla="*/ 92 h 207"/>
                <a:gd name="T62" fmla="*/ 60 w 409"/>
                <a:gd name="T63" fmla="*/ 60 h 207"/>
                <a:gd name="T64" fmla="*/ 90 w 409"/>
                <a:gd name="T65" fmla="*/ 36 h 207"/>
                <a:gd name="T66" fmla="*/ 124 w 409"/>
                <a:gd name="T67" fmla="*/ 17 h 207"/>
                <a:gd name="T68" fmla="*/ 163 w 409"/>
                <a:gd name="T69" fmla="*/ 5 h 207"/>
                <a:gd name="T70" fmla="*/ 204 w 409"/>
                <a:gd name="T7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9" h="207">
                  <a:moveTo>
                    <a:pt x="204" y="0"/>
                  </a:moveTo>
                  <a:lnTo>
                    <a:pt x="246" y="5"/>
                  </a:lnTo>
                  <a:lnTo>
                    <a:pt x="285" y="17"/>
                  </a:lnTo>
                  <a:lnTo>
                    <a:pt x="319" y="36"/>
                  </a:lnTo>
                  <a:lnTo>
                    <a:pt x="349" y="60"/>
                  </a:lnTo>
                  <a:lnTo>
                    <a:pt x="375" y="92"/>
                  </a:lnTo>
                  <a:lnTo>
                    <a:pt x="393" y="126"/>
                  </a:lnTo>
                  <a:lnTo>
                    <a:pt x="405" y="164"/>
                  </a:lnTo>
                  <a:lnTo>
                    <a:pt x="409" y="206"/>
                  </a:lnTo>
                  <a:lnTo>
                    <a:pt x="409" y="207"/>
                  </a:lnTo>
                  <a:lnTo>
                    <a:pt x="409" y="207"/>
                  </a:lnTo>
                  <a:lnTo>
                    <a:pt x="358" y="207"/>
                  </a:lnTo>
                  <a:lnTo>
                    <a:pt x="270" y="69"/>
                  </a:lnTo>
                  <a:lnTo>
                    <a:pt x="270" y="108"/>
                  </a:lnTo>
                  <a:lnTo>
                    <a:pt x="204" y="108"/>
                  </a:lnTo>
                  <a:lnTo>
                    <a:pt x="204" y="42"/>
                  </a:lnTo>
                  <a:lnTo>
                    <a:pt x="168" y="47"/>
                  </a:lnTo>
                  <a:lnTo>
                    <a:pt x="133" y="59"/>
                  </a:lnTo>
                  <a:lnTo>
                    <a:pt x="102" y="78"/>
                  </a:lnTo>
                  <a:lnTo>
                    <a:pt x="78" y="104"/>
                  </a:lnTo>
                  <a:lnTo>
                    <a:pt x="58" y="134"/>
                  </a:lnTo>
                  <a:lnTo>
                    <a:pt x="46" y="168"/>
                  </a:lnTo>
                  <a:lnTo>
                    <a:pt x="42" y="206"/>
                  </a:lnTo>
                  <a:lnTo>
                    <a:pt x="42" y="207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6"/>
                  </a:lnTo>
                  <a:lnTo>
                    <a:pt x="3" y="164"/>
                  </a:lnTo>
                  <a:lnTo>
                    <a:pt x="15" y="126"/>
                  </a:lnTo>
                  <a:lnTo>
                    <a:pt x="34" y="92"/>
                  </a:lnTo>
                  <a:lnTo>
                    <a:pt x="60" y="60"/>
                  </a:lnTo>
                  <a:lnTo>
                    <a:pt x="90" y="36"/>
                  </a:lnTo>
                  <a:lnTo>
                    <a:pt x="124" y="17"/>
                  </a:lnTo>
                  <a:lnTo>
                    <a:pt x="163" y="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21" name="Freeform 31"/>
            <p:cNvSpPr>
              <a:spLocks/>
            </p:cNvSpPr>
            <p:nvPr/>
          </p:nvSpPr>
          <p:spPr bwMode="gray">
            <a:xfrm>
              <a:off x="3396" y="3313"/>
              <a:ext cx="143" cy="254"/>
            </a:xfrm>
            <a:custGeom>
              <a:avLst/>
              <a:gdLst>
                <a:gd name="T0" fmla="*/ 88 w 153"/>
                <a:gd name="T1" fmla="*/ 276 h 276"/>
                <a:gd name="T2" fmla="*/ 88 w 153"/>
                <a:gd name="T3" fmla="*/ 237 h 276"/>
                <a:gd name="T4" fmla="*/ 153 w 153"/>
                <a:gd name="T5" fmla="*/ 237 h 276"/>
                <a:gd name="T6" fmla="*/ 153 w 153"/>
                <a:gd name="T7" fmla="*/ 39 h 276"/>
                <a:gd name="T8" fmla="*/ 88 w 153"/>
                <a:gd name="T9" fmla="*/ 39 h 276"/>
                <a:gd name="T10" fmla="*/ 88 w 153"/>
                <a:gd name="T11" fmla="*/ 0 h 276"/>
                <a:gd name="T12" fmla="*/ 0 w 153"/>
                <a:gd name="T13" fmla="*/ 138 h 276"/>
                <a:gd name="T14" fmla="*/ 88 w 153"/>
                <a:gd name="T1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276">
                  <a:moveTo>
                    <a:pt x="88" y="276"/>
                  </a:moveTo>
                  <a:lnTo>
                    <a:pt x="88" y="237"/>
                  </a:lnTo>
                  <a:lnTo>
                    <a:pt x="153" y="237"/>
                  </a:lnTo>
                  <a:lnTo>
                    <a:pt x="153" y="39"/>
                  </a:lnTo>
                  <a:lnTo>
                    <a:pt x="88" y="39"/>
                  </a:lnTo>
                  <a:lnTo>
                    <a:pt x="88" y="0"/>
                  </a:lnTo>
                  <a:lnTo>
                    <a:pt x="0" y="138"/>
                  </a:lnTo>
                  <a:lnTo>
                    <a:pt x="88" y="27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22" name="Freeform 32"/>
            <p:cNvSpPr>
              <a:spLocks/>
            </p:cNvSpPr>
            <p:nvPr/>
          </p:nvSpPr>
          <p:spPr bwMode="gray">
            <a:xfrm>
              <a:off x="3349" y="3440"/>
              <a:ext cx="380" cy="190"/>
            </a:xfrm>
            <a:custGeom>
              <a:avLst/>
              <a:gdLst>
                <a:gd name="T0" fmla="*/ 204 w 409"/>
                <a:gd name="T1" fmla="*/ 207 h 207"/>
                <a:gd name="T2" fmla="*/ 246 w 409"/>
                <a:gd name="T3" fmla="*/ 203 h 207"/>
                <a:gd name="T4" fmla="*/ 285 w 409"/>
                <a:gd name="T5" fmla="*/ 191 h 207"/>
                <a:gd name="T6" fmla="*/ 319 w 409"/>
                <a:gd name="T7" fmla="*/ 173 h 207"/>
                <a:gd name="T8" fmla="*/ 349 w 409"/>
                <a:gd name="T9" fmla="*/ 147 h 207"/>
                <a:gd name="T10" fmla="*/ 375 w 409"/>
                <a:gd name="T11" fmla="*/ 117 h 207"/>
                <a:gd name="T12" fmla="*/ 393 w 409"/>
                <a:gd name="T13" fmla="*/ 83 h 207"/>
                <a:gd name="T14" fmla="*/ 405 w 409"/>
                <a:gd name="T15" fmla="*/ 44 h 207"/>
                <a:gd name="T16" fmla="*/ 409 w 409"/>
                <a:gd name="T17" fmla="*/ 2 h 207"/>
                <a:gd name="T18" fmla="*/ 409 w 409"/>
                <a:gd name="T19" fmla="*/ 2 h 207"/>
                <a:gd name="T20" fmla="*/ 409 w 409"/>
                <a:gd name="T21" fmla="*/ 0 h 207"/>
                <a:gd name="T22" fmla="*/ 358 w 409"/>
                <a:gd name="T23" fmla="*/ 0 h 207"/>
                <a:gd name="T24" fmla="*/ 270 w 409"/>
                <a:gd name="T25" fmla="*/ 138 h 207"/>
                <a:gd name="T26" fmla="*/ 270 w 409"/>
                <a:gd name="T27" fmla="*/ 99 h 207"/>
                <a:gd name="T28" fmla="*/ 204 w 409"/>
                <a:gd name="T29" fmla="*/ 99 h 207"/>
                <a:gd name="T30" fmla="*/ 204 w 409"/>
                <a:gd name="T31" fmla="*/ 165 h 207"/>
                <a:gd name="T32" fmla="*/ 168 w 409"/>
                <a:gd name="T33" fmla="*/ 161 h 207"/>
                <a:gd name="T34" fmla="*/ 133 w 409"/>
                <a:gd name="T35" fmla="*/ 149 h 207"/>
                <a:gd name="T36" fmla="*/ 102 w 409"/>
                <a:gd name="T37" fmla="*/ 129 h 207"/>
                <a:gd name="T38" fmla="*/ 78 w 409"/>
                <a:gd name="T39" fmla="*/ 104 h 207"/>
                <a:gd name="T40" fmla="*/ 58 w 409"/>
                <a:gd name="T41" fmla="*/ 74 h 207"/>
                <a:gd name="T42" fmla="*/ 46 w 409"/>
                <a:gd name="T43" fmla="*/ 39 h 207"/>
                <a:gd name="T44" fmla="*/ 42 w 409"/>
                <a:gd name="T45" fmla="*/ 2 h 207"/>
                <a:gd name="T46" fmla="*/ 42 w 409"/>
                <a:gd name="T47" fmla="*/ 2 h 207"/>
                <a:gd name="T48" fmla="*/ 42 w 409"/>
                <a:gd name="T49" fmla="*/ 0 h 207"/>
                <a:gd name="T50" fmla="*/ 0 w 409"/>
                <a:gd name="T51" fmla="*/ 0 h 207"/>
                <a:gd name="T52" fmla="*/ 0 w 409"/>
                <a:gd name="T53" fmla="*/ 2 h 207"/>
                <a:gd name="T54" fmla="*/ 0 w 409"/>
                <a:gd name="T55" fmla="*/ 2 h 207"/>
                <a:gd name="T56" fmla="*/ 3 w 409"/>
                <a:gd name="T57" fmla="*/ 44 h 207"/>
                <a:gd name="T58" fmla="*/ 15 w 409"/>
                <a:gd name="T59" fmla="*/ 83 h 207"/>
                <a:gd name="T60" fmla="*/ 34 w 409"/>
                <a:gd name="T61" fmla="*/ 117 h 207"/>
                <a:gd name="T62" fmla="*/ 60 w 409"/>
                <a:gd name="T63" fmla="*/ 147 h 207"/>
                <a:gd name="T64" fmla="*/ 90 w 409"/>
                <a:gd name="T65" fmla="*/ 173 h 207"/>
                <a:gd name="T66" fmla="*/ 124 w 409"/>
                <a:gd name="T67" fmla="*/ 191 h 207"/>
                <a:gd name="T68" fmla="*/ 163 w 409"/>
                <a:gd name="T69" fmla="*/ 203 h 207"/>
                <a:gd name="T70" fmla="*/ 204 w 409"/>
                <a:gd name="T7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9" h="207">
                  <a:moveTo>
                    <a:pt x="204" y="207"/>
                  </a:moveTo>
                  <a:lnTo>
                    <a:pt x="246" y="203"/>
                  </a:lnTo>
                  <a:lnTo>
                    <a:pt x="285" y="191"/>
                  </a:lnTo>
                  <a:lnTo>
                    <a:pt x="319" y="173"/>
                  </a:lnTo>
                  <a:lnTo>
                    <a:pt x="349" y="147"/>
                  </a:lnTo>
                  <a:lnTo>
                    <a:pt x="375" y="117"/>
                  </a:lnTo>
                  <a:lnTo>
                    <a:pt x="393" y="83"/>
                  </a:lnTo>
                  <a:lnTo>
                    <a:pt x="405" y="44"/>
                  </a:lnTo>
                  <a:lnTo>
                    <a:pt x="409" y="2"/>
                  </a:lnTo>
                  <a:lnTo>
                    <a:pt x="409" y="2"/>
                  </a:lnTo>
                  <a:lnTo>
                    <a:pt x="409" y="0"/>
                  </a:lnTo>
                  <a:lnTo>
                    <a:pt x="358" y="0"/>
                  </a:lnTo>
                  <a:lnTo>
                    <a:pt x="270" y="138"/>
                  </a:lnTo>
                  <a:lnTo>
                    <a:pt x="270" y="99"/>
                  </a:lnTo>
                  <a:lnTo>
                    <a:pt x="204" y="99"/>
                  </a:lnTo>
                  <a:lnTo>
                    <a:pt x="204" y="165"/>
                  </a:lnTo>
                  <a:lnTo>
                    <a:pt x="168" y="161"/>
                  </a:lnTo>
                  <a:lnTo>
                    <a:pt x="133" y="149"/>
                  </a:lnTo>
                  <a:lnTo>
                    <a:pt x="102" y="129"/>
                  </a:lnTo>
                  <a:lnTo>
                    <a:pt x="78" y="104"/>
                  </a:lnTo>
                  <a:lnTo>
                    <a:pt x="58" y="74"/>
                  </a:lnTo>
                  <a:lnTo>
                    <a:pt x="46" y="39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4"/>
                  </a:lnTo>
                  <a:lnTo>
                    <a:pt x="15" y="83"/>
                  </a:lnTo>
                  <a:lnTo>
                    <a:pt x="34" y="117"/>
                  </a:lnTo>
                  <a:lnTo>
                    <a:pt x="60" y="147"/>
                  </a:lnTo>
                  <a:lnTo>
                    <a:pt x="90" y="173"/>
                  </a:lnTo>
                  <a:lnTo>
                    <a:pt x="124" y="191"/>
                  </a:lnTo>
                  <a:lnTo>
                    <a:pt x="163" y="203"/>
                  </a:lnTo>
                  <a:lnTo>
                    <a:pt x="204" y="207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23" name="Text Box 33"/>
          <p:cNvSpPr txBox="1">
            <a:spLocks noChangeArrowheads="1"/>
          </p:cNvSpPr>
          <p:nvPr/>
        </p:nvSpPr>
        <p:spPr bwMode="black">
          <a:xfrm>
            <a:off x="3279249" y="5530731"/>
            <a:ext cx="2882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Durée: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04 semaines</a:t>
            </a:r>
          </a:p>
          <a:p>
            <a:pPr eaLnBrk="0" hangingPunct="0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Villes: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Douala &amp; Yaoundé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9144000" cy="100010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0" y="14285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Rappel l’activité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Image 3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44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Image result for PROMOTION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076950" cy="3800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90" descr="LPM logo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395536" y="5013176"/>
            <a:ext cx="8928992" cy="10801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i="1" dirty="0" smtClean="0">
                <a:solidFill>
                  <a:srgbClr val="FF0000"/>
                </a:solidFill>
              </a:rPr>
              <a:t>Balade photos d’activation dans les PDV’s pour la campagne BTS</a:t>
            </a:r>
            <a:endParaRPr lang="fr-FR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3015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036" r="5096" b="10428"/>
          <a:stretch/>
        </p:blipFill>
        <p:spPr bwMode="auto">
          <a:xfrm>
            <a:off x="107504" y="1444166"/>
            <a:ext cx="5256584" cy="490577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190" descr="LPM logo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584281" y="3040402"/>
            <a:ext cx="4481959" cy="13681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dirty="0" smtClean="0">
                <a:solidFill>
                  <a:schemeClr val="accent1"/>
                </a:solidFill>
              </a:rPr>
              <a:t>Hôtesse en one to one </a:t>
            </a:r>
            <a:r>
              <a:rPr lang="fr-FR" i="1" dirty="0" err="1" smtClean="0">
                <a:solidFill>
                  <a:schemeClr val="accent1"/>
                </a:solidFill>
              </a:rPr>
              <a:t>connect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27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7102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DOUALA </a:t>
            </a:r>
            <a:endParaRPr lang="fr-F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3351138" cy="449035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628800"/>
            <a:ext cx="2500114" cy="44556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3366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77102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YAOUNDE </a:t>
            </a:r>
            <a:endParaRPr lang="fr-F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4876"/>
            <a:ext cx="3147814" cy="419708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624875"/>
            <a:ext cx="3147814" cy="41970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4721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62041" y="2852936"/>
            <a:ext cx="4481959" cy="136815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dirty="0" smtClean="0">
                <a:solidFill>
                  <a:schemeClr val="accent6"/>
                </a:solidFill>
              </a:rPr>
              <a:t>Client posant acte d’achat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599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71" y="1700997"/>
            <a:ext cx="3439127" cy="45855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ACHAT DOUALA</a:t>
            </a:r>
            <a:endParaRPr lang="fr-FR" sz="36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9672" y="1268760"/>
            <a:ext cx="1083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200" b="1" dirty="0" err="1" smtClean="0">
                <a:solidFill>
                  <a:prstClr val="black"/>
                </a:solidFill>
              </a:rPr>
              <a:t>Spar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bonaberi</a:t>
            </a:r>
            <a:endParaRPr lang="fr-FR" sz="1200" b="1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40152" y="1268760"/>
            <a:ext cx="1412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200" b="1" dirty="0" smtClean="0">
                <a:solidFill>
                  <a:prstClr val="black"/>
                </a:solidFill>
              </a:rPr>
              <a:t>Casino </a:t>
            </a:r>
            <a:r>
              <a:rPr lang="fr-FR" sz="1200" b="1" dirty="0" err="1" smtClean="0">
                <a:solidFill>
                  <a:prstClr val="black"/>
                </a:solidFill>
              </a:rPr>
              <a:t>bonapriso</a:t>
            </a:r>
            <a:endParaRPr lang="fr-FR" sz="1200" b="1" dirty="0">
              <a:solidFill>
                <a:prstClr val="black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226" y="1703750"/>
            <a:ext cx="2580017" cy="45827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4953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36844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ACHAT YAOUNDE</a:t>
            </a:r>
            <a:endParaRPr lang="fr-FR" sz="36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3363838" cy="448511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00808"/>
            <a:ext cx="3363838" cy="448511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327192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55537" y="2563692"/>
            <a:ext cx="4481959" cy="13681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smtClean="0">
                <a:solidFill>
                  <a:schemeClr val="accent6"/>
                </a:solidFill>
              </a:rPr>
              <a:t>Client grattant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609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/>
              <a:t>  DOUALA</a:t>
            </a:r>
            <a:endParaRPr lang="fr-FR" sz="36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67559" y="1309580"/>
            <a:ext cx="100380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100" b="1" dirty="0" err="1" smtClean="0">
                <a:solidFill>
                  <a:prstClr val="black"/>
                </a:solidFill>
              </a:rPr>
              <a:t>Spar</a:t>
            </a:r>
            <a:r>
              <a:rPr lang="fr-FR" sz="1100" b="1" dirty="0" smtClean="0">
                <a:solidFill>
                  <a:prstClr val="black"/>
                </a:solidFill>
              </a:rPr>
              <a:t> </a:t>
            </a:r>
            <a:r>
              <a:rPr lang="fr-FR" sz="1100" b="1" dirty="0" err="1" smtClean="0">
                <a:solidFill>
                  <a:prstClr val="black"/>
                </a:solidFill>
              </a:rPr>
              <a:t>bonabéri</a:t>
            </a:r>
            <a:endParaRPr lang="fr-FR" sz="1100" b="1" dirty="0">
              <a:solidFill>
                <a:prstClr val="black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71190"/>
            <a:ext cx="3435846" cy="458112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00997"/>
            <a:ext cx="2594102" cy="460776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40152" y="1356660"/>
            <a:ext cx="141244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200" b="1" dirty="0" smtClean="0">
                <a:solidFill>
                  <a:prstClr val="black"/>
                </a:solidFill>
              </a:rPr>
              <a:t>casino</a:t>
            </a:r>
            <a:endParaRPr lang="fr-F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447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55537" y="2563692"/>
            <a:ext cx="4481959" cy="136815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dirty="0" smtClean="0">
                <a:solidFill>
                  <a:schemeClr val="accent6"/>
                </a:solidFill>
              </a:rPr>
              <a:t>Clients recevant leur lot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31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0" y="0"/>
            <a:ext cx="9144000" cy="92867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 pilotage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5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Image 55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57" name="Diagramme 56"/>
          <p:cNvGraphicFramePr/>
          <p:nvPr>
            <p:extLst>
              <p:ext uri="{D42A27DB-BD31-4B8C-83A1-F6EECF244321}">
                <p14:modId xmlns="" xmlns:p14="http://schemas.microsoft.com/office/powerpoint/2010/main" val="62598148"/>
              </p:ext>
            </p:extLst>
          </p:nvPr>
        </p:nvGraphicFramePr>
        <p:xfrm>
          <a:off x="35496" y="928670"/>
          <a:ext cx="9036496" cy="5512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62" name="ZoneTexte 61"/>
          <p:cNvSpPr txBox="1"/>
          <p:nvPr/>
        </p:nvSpPr>
        <p:spPr>
          <a:xfrm>
            <a:off x="3929058" y="3286124"/>
            <a:ext cx="135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cs typeface="Arial" panose="020B0604020202020204" pitchFamily="34" charset="0"/>
              </a:rPr>
              <a:t>Activity overview</a:t>
            </a:r>
            <a:endParaRPr lang="en-US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66" name="ZoneTexte 65"/>
          <p:cNvSpPr txBox="1"/>
          <p:nvPr/>
        </p:nvSpPr>
        <p:spPr>
          <a:xfrm>
            <a:off x="5143504" y="1000108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1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0" name="ZoneTexte 69"/>
          <p:cNvSpPr txBox="1"/>
          <p:nvPr/>
        </p:nvSpPr>
        <p:spPr>
          <a:xfrm>
            <a:off x="6929454" y="3071810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2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73" name="ZoneTexte 72"/>
          <p:cNvSpPr txBox="1"/>
          <p:nvPr/>
        </p:nvSpPr>
        <p:spPr>
          <a:xfrm>
            <a:off x="4500562" y="6072206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3</a:t>
            </a:r>
            <a:endParaRPr lang="fr-FR" b="1" dirty="0">
              <a:solidFill>
                <a:srgbClr val="FF0000"/>
              </a:solidFill>
            </a:endParaRPr>
          </a:p>
        </p:txBody>
      </p:sp>
      <p:sp>
        <p:nvSpPr>
          <p:cNvPr id="80" name="ZoneTexte 79"/>
          <p:cNvSpPr txBox="1"/>
          <p:nvPr/>
        </p:nvSpPr>
        <p:spPr>
          <a:xfrm>
            <a:off x="2714612" y="4143380"/>
            <a:ext cx="214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FF0000"/>
                </a:solidFill>
              </a:rPr>
              <a:t>4</a:t>
            </a:r>
            <a:endParaRPr lang="fr-F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9532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GAGNANTS DOUALA</a:t>
            </a:r>
            <a:endParaRPr lang="fr-F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06830" y="1280618"/>
            <a:ext cx="16089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fr-FR" sz="1200" b="1" dirty="0" smtClean="0">
                <a:solidFill>
                  <a:prstClr val="black"/>
                </a:solidFill>
              </a:rPr>
              <a:t>Casino </a:t>
            </a:r>
            <a:r>
              <a:rPr lang="fr-FR" sz="1200" b="1" dirty="0" err="1" smtClean="0">
                <a:solidFill>
                  <a:prstClr val="black"/>
                </a:solidFill>
              </a:rPr>
              <a:t>bonapriso</a:t>
            </a:r>
            <a:endParaRPr lang="fr-FR" sz="1200" b="1" dirty="0">
              <a:solidFill>
                <a:prstClr val="black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8800"/>
            <a:ext cx="3381840" cy="450912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119" y="1628800"/>
            <a:ext cx="3385051" cy="4535801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2" name="Rectangle 11"/>
          <p:cNvSpPr/>
          <p:nvPr/>
        </p:nvSpPr>
        <p:spPr>
          <a:xfrm>
            <a:off x="6012160" y="1280617"/>
            <a:ext cx="10839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200" b="1" dirty="0" err="1" smtClean="0">
                <a:solidFill>
                  <a:prstClr val="black"/>
                </a:solidFill>
              </a:rPr>
              <a:t>Spar</a:t>
            </a:r>
            <a:r>
              <a:rPr lang="fr-FR" sz="1200" b="1" dirty="0" smtClean="0">
                <a:solidFill>
                  <a:prstClr val="black"/>
                </a:solidFill>
              </a:rPr>
              <a:t> </a:t>
            </a:r>
            <a:r>
              <a:rPr lang="fr-FR" sz="1200" b="1" dirty="0" err="1" smtClean="0">
                <a:solidFill>
                  <a:prstClr val="black"/>
                </a:solidFill>
              </a:rPr>
              <a:t>bonabéri</a:t>
            </a:r>
            <a:endParaRPr lang="fr-FR" sz="12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2437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GAGNANTS YAOUNDE</a:t>
            </a:r>
            <a:endParaRPr lang="fr-F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59897"/>
            <a:ext cx="3435846" cy="458112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63118"/>
            <a:ext cx="3326827" cy="443576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6328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55537" y="2563692"/>
            <a:ext cx="4481959" cy="13681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smtClean="0">
                <a:solidFill>
                  <a:schemeClr val="accent6"/>
                </a:solidFill>
              </a:rPr>
              <a:t>Autres photos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7470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Douala</a:t>
            </a:r>
            <a:endParaRPr lang="fr-F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1858897"/>
            <a:ext cx="2548886" cy="341538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69240"/>
            <a:ext cx="2494050" cy="3325400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139" y="1869240"/>
            <a:ext cx="2553779" cy="340503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="" xmlns:p14="http://schemas.microsoft.com/office/powerpoint/2010/main" val="163547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Yaoundé</a:t>
            </a:r>
            <a:endParaRPr lang="fr-F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035" y="1192766"/>
            <a:ext cx="3082300" cy="4109733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51" y="1340768"/>
            <a:ext cx="2860298" cy="381373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55" y="2996952"/>
            <a:ext cx="2787774" cy="3717032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="" xmlns:p14="http://schemas.microsoft.com/office/powerpoint/2010/main" val="72394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/>
          </a:bodyPr>
          <a:lstStyle/>
          <a:p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Ce qu’il faut retenir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2699792" y="1124744"/>
            <a:ext cx="6444208" cy="5376090"/>
          </a:xfrm>
          <a:prstGeom prst="rect">
            <a:avLst/>
          </a:prstGeom>
        </p:spPr>
        <p:txBody>
          <a:bodyPr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des PDV’s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Problème de stock cette semaine à Yaoundé à CASINO  et à Douala, SAKER </a:t>
            </a:r>
            <a:r>
              <a:rPr lang="fr-FR" sz="1400" dirty="0" err="1" smtClean="0"/>
              <a:t>Beedi</a:t>
            </a:r>
            <a:endParaRPr lang="fr-FR" sz="1400" dirty="0" smtClean="0"/>
          </a:p>
          <a:p>
            <a:pPr>
              <a:lnSpc>
                <a:spcPct val="150000"/>
              </a:lnSpc>
            </a:pPr>
            <a:r>
              <a:rPr lang="fr-FR" sz="1400" dirty="0" smtClean="0"/>
              <a:t>Maximiser les ventes avec la présence de la BA et avoir une BA par PDV sur Douala dès demain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des ressources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Feed back des superviseurs sur le moindre problème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Pro activité des BA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des lots:</a:t>
            </a:r>
            <a:endParaRPr lang="fr-FR" sz="1800" b="1" dirty="0"/>
          </a:p>
          <a:p>
            <a:pPr>
              <a:lnSpc>
                <a:spcPct val="150000"/>
              </a:lnSpc>
            </a:pPr>
            <a:r>
              <a:rPr lang="fr-FR" sz="1400" dirty="0" smtClean="0"/>
              <a:t>Le respect du transfert hebdomadaire des lots 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Le respect de la constitution de la cagnotte journalière par BA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 la visibilité: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Visibilité effective dans les deux villes (13 PDV Douala et 14 Yaoundé)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Respect du dresscode de l’activité( jean noir + t-shirt bleu vqr + ballerine noire) </a:t>
            </a:r>
          </a:p>
          <a:p>
            <a:pPr marL="64008" indent="0">
              <a:lnSpc>
                <a:spcPct val="150000"/>
              </a:lnSpc>
              <a:buNone/>
            </a:pP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64008" indent="0">
              <a:lnSpc>
                <a:spcPct val="150000"/>
              </a:lnSpc>
              <a:buNone/>
            </a:pPr>
            <a:endParaRPr lang="fr-FR" sz="1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4" y="977262"/>
            <a:ext cx="2943470" cy="27037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2" y="3606458"/>
            <a:ext cx="2943470" cy="2630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1435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Les grandes leçons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061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merc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571612"/>
            <a:ext cx="5384800" cy="3594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 descr="clin_doeil_vache_qui_rit-1024x9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520" y="0"/>
            <a:ext cx="1714480" cy="159727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 fontScale="90000"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ANALYSE DES VENTES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Douala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20888"/>
            <a:ext cx="1010697" cy="1656184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07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62842565"/>
              </p:ext>
            </p:extLst>
          </p:nvPr>
        </p:nvGraphicFramePr>
        <p:xfrm>
          <a:off x="142844" y="928670"/>
          <a:ext cx="8786871" cy="4897276"/>
        </p:xfrm>
        <a:graphic>
          <a:graphicData uri="http://schemas.openxmlformats.org/drawingml/2006/table">
            <a:tbl>
              <a:tblPr/>
              <a:tblGrid>
                <a:gridCol w="502106"/>
                <a:gridCol w="2051946"/>
                <a:gridCol w="815461"/>
                <a:gridCol w="814713"/>
                <a:gridCol w="920529"/>
                <a:gridCol w="920529"/>
                <a:gridCol w="920529"/>
                <a:gridCol w="920529"/>
                <a:gridCol w="920529"/>
              </a:tblGrid>
              <a:tr h="349756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DEPLOIEMENT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932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JRS 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Classique</a:t>
                      </a:r>
                      <a:endParaRPr lang="fr-F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Light</a:t>
                      </a:r>
                      <a:endParaRPr lang="fr-F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24Portions</a:t>
                      </a:r>
                      <a:endParaRPr lang="fr-F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REALISATIONS GLOBALES</a:t>
                      </a:r>
                      <a:endParaRPr lang="fr-FR" sz="9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OBJECTIFS</a:t>
                      </a:r>
                      <a:endParaRPr lang="fr-FR" sz="105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TAUX</a:t>
                      </a:r>
                      <a:r>
                        <a:rPr lang="fr-FR" sz="1000" b="1" i="0" u="none" strike="noStrike" baseline="0" dirty="0" smtClean="0">
                          <a:solidFill>
                            <a:srgbClr val="FF0000"/>
                          </a:solidFill>
                          <a:latin typeface="Calibri"/>
                        </a:rPr>
                        <a:t> DE </a:t>
                      </a:r>
                      <a:r>
                        <a:rPr lang="fr-FR" sz="900" b="1" i="0" u="none" strike="noStrike" baseline="0" dirty="0" smtClean="0">
                          <a:solidFill>
                            <a:srgbClr val="FF0000"/>
                          </a:solidFill>
                          <a:latin typeface="Calibri"/>
                        </a:rPr>
                        <a:t>REALISATIONGLOBALE</a:t>
                      </a:r>
                      <a:endParaRPr lang="fr-FR" sz="105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AKWA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59,67%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CICAM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380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139,67%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CASINO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57,33%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BONABERIE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76,00%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BSSADI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136,50%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153,00%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BONAMOUSSADI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54,33%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BALI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105,50%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77,20%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CARREFOUR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161,33%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124,86%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ATRIUM BONANJO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109,33%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72,00%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TOTAL</a:t>
                      </a:r>
                      <a:endParaRPr lang="fr-FR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4465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5214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108,63%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Douala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Douala Analyse graphique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214691" y="4365104"/>
            <a:ext cx="732751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dirty="0" smtClean="0"/>
              <a:t>INTERPRETATION</a:t>
            </a:r>
            <a:endParaRPr lang="fr-F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b="1" dirty="0" smtClean="0"/>
              <a:t>Nous observons de façon générale une amélioration considérable dans les ventes</a:t>
            </a:r>
            <a:endParaRPr lang="fr-FR" sz="1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Carrefour, Super U </a:t>
            </a:r>
            <a:r>
              <a:rPr lang="fr-FR" sz="1400" dirty="0" err="1" smtClean="0"/>
              <a:t>Bssadi</a:t>
            </a:r>
            <a:r>
              <a:rPr lang="fr-FR" sz="1400" dirty="0" smtClean="0"/>
              <a:t>, Super U Bali sont en croissance et réalisent des meilleures ventes du fait de l’affluence et de la qualité des clients qui y entrent dont généralement la bourse est moyenne.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 </a:t>
            </a:r>
            <a:r>
              <a:rPr lang="fr-FR" sz="1400" dirty="0" err="1" smtClean="0"/>
              <a:t>Mahima</a:t>
            </a:r>
            <a:r>
              <a:rPr lang="fr-FR" sz="1400" dirty="0" smtClean="0"/>
              <a:t>, Casino, Mahima </a:t>
            </a:r>
            <a:r>
              <a:rPr lang="fr-FR" sz="1400" dirty="0" err="1" smtClean="0"/>
              <a:t>Akwa</a:t>
            </a:r>
            <a:r>
              <a:rPr lang="fr-FR" sz="1400" dirty="0" smtClean="0"/>
              <a:t>, Saker </a:t>
            </a:r>
            <a:r>
              <a:rPr lang="fr-FR" sz="1400" dirty="0" err="1" smtClean="0"/>
              <a:t>Beedi</a:t>
            </a:r>
            <a:r>
              <a:rPr lang="fr-FR" sz="1400" dirty="0" smtClean="0"/>
              <a:t>  ne réalisent de bonnes ventes du faite d’une affluence faible dans lesdits </a:t>
            </a:r>
            <a:r>
              <a:rPr lang="fr-FR" sz="1400" dirty="0" err="1" smtClean="0"/>
              <a:t>PDV’s</a:t>
            </a:r>
            <a:r>
              <a:rPr lang="fr-FR" sz="1400" dirty="0" smtClean="0"/>
              <a:t> mais aussi du fait des prix plus </a:t>
            </a:r>
            <a:r>
              <a:rPr lang="fr-FR" sz="1400" dirty="0" err="1" smtClean="0"/>
              <a:t>elévés</a:t>
            </a:r>
            <a:endParaRPr lang="fr-FR" sz="1400" dirty="0"/>
          </a:p>
        </p:txBody>
      </p:sp>
      <p:graphicFrame>
        <p:nvGraphicFramePr>
          <p:cNvPr id="10" name="Graphique 9"/>
          <p:cNvGraphicFramePr/>
          <p:nvPr>
            <p:extLst>
              <p:ext uri="{D42A27DB-BD31-4B8C-83A1-F6EECF244321}">
                <p14:modId xmlns="" xmlns:p14="http://schemas.microsoft.com/office/powerpoint/2010/main" val="336216614"/>
              </p:ext>
            </p:extLst>
          </p:nvPr>
        </p:nvGraphicFramePr>
        <p:xfrm>
          <a:off x="107504" y="1006190"/>
          <a:ext cx="8786874" cy="3500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Douala les parts par type de produit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251520" y="3429000"/>
            <a:ext cx="3998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INTERPRETATION:</a:t>
            </a:r>
          </a:p>
          <a:p>
            <a:pPr>
              <a:lnSpc>
                <a:spcPct val="150000"/>
              </a:lnSpc>
            </a:pPr>
            <a:endParaRPr lang="fr-FR" sz="1400" b="1" u="sng" dirty="0" smtClean="0"/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/>
              <a:t>  Il est question pour nous ici ressortir les parts de chacun des produits suscités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8P classique est la variété la plus prisée du faite de sa notoriété mais aussi du faite de son prix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8P &amp; 24P se partagent à part égale les 14% du gâteau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15316410"/>
              </p:ext>
            </p:extLst>
          </p:nvPr>
        </p:nvGraphicFramePr>
        <p:xfrm>
          <a:off x="197735" y="1772816"/>
          <a:ext cx="3582176" cy="14414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95544"/>
                <a:gridCol w="895544"/>
                <a:gridCol w="895544"/>
                <a:gridCol w="895544"/>
              </a:tblGrid>
              <a:tr h="354972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8P Classique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8P Light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24P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Réalisations</a:t>
                      </a:r>
                      <a:r>
                        <a:rPr lang="fr-FR" sz="1400" baseline="0" dirty="0" smtClean="0"/>
                        <a:t> globales</a:t>
                      </a:r>
                      <a:endParaRPr lang="fr-FR" sz="1400" dirty="0"/>
                    </a:p>
                  </a:txBody>
                  <a:tcPr anchor="ctr"/>
                </a:tc>
              </a:tr>
              <a:tr h="35497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/>
                        <a:t>4465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/>
                        <a:t>360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/>
                        <a:t>389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/>
                        <a:t>5214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35497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/>
                        <a:t>85,63%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/>
                        <a:t>6,90%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/>
                        <a:t>7,46%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u="none" strike="noStrike" dirty="0"/>
                        <a:t>100,00%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4" name="Graphique 13"/>
          <p:cNvGraphicFramePr/>
          <p:nvPr>
            <p:extLst>
              <p:ext uri="{D42A27DB-BD31-4B8C-83A1-F6EECF244321}">
                <p14:modId xmlns="" xmlns:p14="http://schemas.microsoft.com/office/powerpoint/2010/main" val="2218538707"/>
              </p:ext>
            </p:extLst>
          </p:nvPr>
        </p:nvGraphicFramePr>
        <p:xfrm>
          <a:off x="4139952" y="1671852"/>
          <a:ext cx="4644008" cy="421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édian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é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é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3517</TotalTime>
  <Words>2032</Words>
  <Application>Microsoft Office PowerPoint</Application>
  <PresentationFormat>Affichage à l'écran (4:3)</PresentationFormat>
  <Paragraphs>917</Paragraphs>
  <Slides>47</Slides>
  <Notes>25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47</vt:i4>
      </vt:variant>
    </vt:vector>
  </HeadingPairs>
  <TitlesOfParts>
    <vt:vector size="49" baseType="lpstr">
      <vt:lpstr>Thème Office</vt:lpstr>
      <vt:lpstr>Médian</vt:lpstr>
      <vt:lpstr>Rapport d’activité BACK TO SCHOOL</vt:lpstr>
      <vt:lpstr>Diapositive 2</vt:lpstr>
      <vt:lpstr>Diapositive 3</vt:lpstr>
      <vt:lpstr>Diapositive 4</vt:lpstr>
      <vt:lpstr>ANALYSE DES VENTES</vt:lpstr>
      <vt:lpstr>Douala</vt:lpstr>
      <vt:lpstr>Diapositive 7</vt:lpstr>
      <vt:lpstr>Diapositive 8</vt:lpstr>
      <vt:lpstr>Diapositive 9</vt:lpstr>
      <vt:lpstr>Diapositive 10</vt:lpstr>
      <vt:lpstr>Yaoundé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Rewards items management</vt:lpstr>
      <vt:lpstr>Diapositive 19</vt:lpstr>
      <vt:lpstr>Diapositive 20</vt:lpstr>
      <vt:lpstr>Diapositive 21</vt:lpstr>
      <vt:lpstr>Feedback Consommateur et veille concurrentielle</vt:lpstr>
      <vt:lpstr>Diapositive 23</vt:lpstr>
      <vt:lpstr>Diapositive 24</vt:lpstr>
      <vt:lpstr>Diapositive 25</vt:lpstr>
      <vt:lpstr>Diapositive 26</vt:lpstr>
      <vt:lpstr>Visibilité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Ce qu’il faut retenir</vt:lpstr>
      <vt:lpstr>Diapositive 46</vt:lpstr>
      <vt:lpstr>Diapositive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d’activité BACK TO SCHOOL</dc:title>
  <dc:creator>ad</dc:creator>
  <cp:lastModifiedBy>ad</cp:lastModifiedBy>
  <cp:revision>158</cp:revision>
  <dcterms:created xsi:type="dcterms:W3CDTF">2018-09-17T08:31:30Z</dcterms:created>
  <dcterms:modified xsi:type="dcterms:W3CDTF">2018-10-08T19:03:03Z</dcterms:modified>
</cp:coreProperties>
</file>